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318" r:id="rId3"/>
    <p:sldId id="319" r:id="rId5"/>
    <p:sldId id="321" r:id="rId6"/>
    <p:sldId id="320" r:id="rId7"/>
    <p:sldId id="342" r:id="rId8"/>
    <p:sldId id="343" r:id="rId9"/>
    <p:sldId id="344" r:id="rId10"/>
    <p:sldId id="340" r:id="rId11"/>
    <p:sldId id="346" r:id="rId12"/>
    <p:sldId id="341" r:id="rId13"/>
    <p:sldId id="345" r:id="rId14"/>
    <p:sldId id="337" r:id="rId15"/>
  </p:sldIdLst>
  <p:sldSz cx="12192000" cy="6858000"/>
  <p:notesSz cx="6858000" cy="9144000"/>
  <p:embeddedFontLst>
    <p:embeddedFont>
      <p:font typeface="Montserrat" panose="00000500000000000000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5C3EF26-24B7-4CB6-ACC5-A9CC96F73EED}">
          <p14:sldIdLst>
            <p14:sldId id="318"/>
            <p14:sldId id="319"/>
            <p14:sldId id="321"/>
            <p14:sldId id="320"/>
            <p14:sldId id="342"/>
            <p14:sldId id="343"/>
            <p14:sldId id="344"/>
            <p14:sldId id="340"/>
            <p14:sldId id="346"/>
            <p14:sldId id="341"/>
            <p14:sldId id="345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pos="3643" userDrawn="1">
          <p15:clr>
            <a:srgbClr val="A4A3A4"/>
          </p15:clr>
        </p15:guide>
        <p15:guide id="2" orient="horz" pos="2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6FB"/>
    <a:srgbClr val="044AFA"/>
    <a:srgbClr val="44546A"/>
    <a:srgbClr val="C9E7FF"/>
    <a:srgbClr val="7F7F7F"/>
    <a:srgbClr val="746DFF"/>
    <a:srgbClr val="2A5CE3"/>
    <a:srgbClr val="5F87FA"/>
    <a:srgbClr val="3969E6"/>
    <a:srgbClr val="75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426" autoAdjust="0"/>
    <p:restoredTop sz="94924" autoAdjust="0"/>
  </p:normalViewPr>
  <p:slideViewPr>
    <p:cSldViewPr snapToGrid="0" showGuides="1">
      <p:cViewPr varScale="1">
        <p:scale>
          <a:sx n="142" d="100"/>
          <a:sy n="142" d="100"/>
        </p:scale>
        <p:origin x="492" y="132"/>
      </p:cViewPr>
      <p:guideLst>
        <p:guide pos="3643"/>
        <p:guide orient="horz" pos="2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30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思源宋体 CN Heavy" panose="020209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Light" panose="00000400000000000000" charset="-122"/>
              </a:rPr>
            </a:fld>
            <a:endParaRPr lang="zh-CN" altLang="en-US">
              <a:latin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思源宋体 CN Heavy" panose="020209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Light" panose="00000400000000000000" charset="-122"/>
              </a:rPr>
            </a:fld>
            <a:endParaRPr lang="zh-CN" altLang="en-US">
              <a:latin typeface="MiSans Light" panose="0000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88B30F0F-2FCE-41B7-BA44-BA2C511509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581650" y="1125538"/>
            <a:ext cx="6059488" cy="3809998"/>
          </a:xfrm>
          <a:custGeom>
            <a:avLst/>
            <a:gdLst>
              <a:gd name="connsiteX0" fmla="*/ 158801 w 6059488"/>
              <a:gd name="connsiteY0" fmla="*/ 0 h 3809998"/>
              <a:gd name="connsiteX1" fmla="*/ 5900687 w 6059488"/>
              <a:gd name="connsiteY1" fmla="*/ 0 h 3809998"/>
              <a:gd name="connsiteX2" fmla="*/ 6059488 w 6059488"/>
              <a:gd name="connsiteY2" fmla="*/ 158801 h 3809998"/>
              <a:gd name="connsiteX3" fmla="*/ 6059488 w 6059488"/>
              <a:gd name="connsiteY3" fmla="*/ 3651197 h 3809998"/>
              <a:gd name="connsiteX4" fmla="*/ 5900687 w 6059488"/>
              <a:gd name="connsiteY4" fmla="*/ 3809998 h 3809998"/>
              <a:gd name="connsiteX5" fmla="*/ 158801 w 6059488"/>
              <a:gd name="connsiteY5" fmla="*/ 3809998 h 3809998"/>
              <a:gd name="connsiteX6" fmla="*/ 0 w 6059488"/>
              <a:gd name="connsiteY6" fmla="*/ 3651197 h 3809998"/>
              <a:gd name="connsiteX7" fmla="*/ 0 w 6059488"/>
              <a:gd name="connsiteY7" fmla="*/ 158801 h 3809998"/>
              <a:gd name="connsiteX8" fmla="*/ 158801 w 6059488"/>
              <a:gd name="connsiteY8" fmla="*/ 0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9488" h="3809998">
                <a:moveTo>
                  <a:pt x="158801" y="0"/>
                </a:moveTo>
                <a:lnTo>
                  <a:pt x="5900687" y="0"/>
                </a:lnTo>
                <a:cubicBezTo>
                  <a:pt x="5988390" y="0"/>
                  <a:pt x="6059488" y="71098"/>
                  <a:pt x="6059488" y="158801"/>
                </a:cubicBezTo>
                <a:lnTo>
                  <a:pt x="6059488" y="3651197"/>
                </a:lnTo>
                <a:cubicBezTo>
                  <a:pt x="6059488" y="3738900"/>
                  <a:pt x="5988390" y="3809998"/>
                  <a:pt x="5900687" y="3809998"/>
                </a:cubicBezTo>
                <a:lnTo>
                  <a:pt x="158801" y="3809998"/>
                </a:lnTo>
                <a:cubicBezTo>
                  <a:pt x="71098" y="3809998"/>
                  <a:pt x="0" y="3738900"/>
                  <a:pt x="0" y="3651197"/>
                </a:cubicBezTo>
                <a:lnTo>
                  <a:pt x="0" y="158801"/>
                </a:lnTo>
                <a:cubicBezTo>
                  <a:pt x="0" y="71098"/>
                  <a:pt x="71098" y="0"/>
                  <a:pt x="15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7372350" y="0"/>
            <a:ext cx="4819650" cy="6858000"/>
          </a:xfrm>
          <a:custGeom>
            <a:avLst/>
            <a:gdLst>
              <a:gd name="connsiteX0" fmla="*/ 0 w 4819650"/>
              <a:gd name="connsiteY0" fmla="*/ 0 h 6858000"/>
              <a:gd name="connsiteX1" fmla="*/ 4819650 w 4819650"/>
              <a:gd name="connsiteY1" fmla="*/ 0 h 6858000"/>
              <a:gd name="connsiteX2" fmla="*/ 4819650 w 4819650"/>
              <a:gd name="connsiteY2" fmla="*/ 6858000 h 6858000"/>
              <a:gd name="connsiteX3" fmla="*/ 0 w 4819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650" h="6858000">
                <a:moveTo>
                  <a:pt x="0" y="0"/>
                </a:moveTo>
                <a:lnTo>
                  <a:pt x="4819650" y="0"/>
                </a:lnTo>
                <a:lnTo>
                  <a:pt x="4819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4499428"/>
            <a:ext cx="12192000" cy="2358571"/>
          </a:xfrm>
          <a:custGeom>
            <a:avLst/>
            <a:gdLst>
              <a:gd name="connsiteX0" fmla="*/ 0 w 12192000"/>
              <a:gd name="connsiteY0" fmla="*/ 0 h 2358571"/>
              <a:gd name="connsiteX1" fmla="*/ 12192000 w 12192000"/>
              <a:gd name="connsiteY1" fmla="*/ 0 h 2358571"/>
              <a:gd name="connsiteX2" fmla="*/ 12192000 w 12192000"/>
              <a:gd name="connsiteY2" fmla="*/ 2358571 h 2358571"/>
              <a:gd name="connsiteX3" fmla="*/ 0 w 12192000"/>
              <a:gd name="connsiteY3" fmla="*/ 2358571 h 235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58571">
                <a:moveTo>
                  <a:pt x="0" y="0"/>
                </a:moveTo>
                <a:lnTo>
                  <a:pt x="12192000" y="0"/>
                </a:lnTo>
                <a:lnTo>
                  <a:pt x="12192000" y="2358571"/>
                </a:lnTo>
                <a:lnTo>
                  <a:pt x="0" y="235857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995562" y="3429000"/>
            <a:ext cx="1435383" cy="987034"/>
          </a:xfrm>
          <a:custGeom>
            <a:avLst/>
            <a:gdLst>
              <a:gd name="connsiteX0" fmla="*/ 132894 w 1435383"/>
              <a:gd name="connsiteY0" fmla="*/ 0 h 987034"/>
              <a:gd name="connsiteX1" fmla="*/ 1302489 w 1435383"/>
              <a:gd name="connsiteY1" fmla="*/ 0 h 987034"/>
              <a:gd name="connsiteX2" fmla="*/ 1435383 w 1435383"/>
              <a:gd name="connsiteY2" fmla="*/ 132894 h 987034"/>
              <a:gd name="connsiteX3" fmla="*/ 1435383 w 1435383"/>
              <a:gd name="connsiteY3" fmla="*/ 854140 h 987034"/>
              <a:gd name="connsiteX4" fmla="*/ 1302489 w 1435383"/>
              <a:gd name="connsiteY4" fmla="*/ 987034 h 987034"/>
              <a:gd name="connsiteX5" fmla="*/ 132894 w 1435383"/>
              <a:gd name="connsiteY5" fmla="*/ 987034 h 987034"/>
              <a:gd name="connsiteX6" fmla="*/ 0 w 1435383"/>
              <a:gd name="connsiteY6" fmla="*/ 854140 h 987034"/>
              <a:gd name="connsiteX7" fmla="*/ 0 w 1435383"/>
              <a:gd name="connsiteY7" fmla="*/ 132894 h 987034"/>
              <a:gd name="connsiteX8" fmla="*/ 132894 w 1435383"/>
              <a:gd name="connsiteY8" fmla="*/ 0 h 98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5383" h="987034">
                <a:moveTo>
                  <a:pt x="132894" y="0"/>
                </a:moveTo>
                <a:lnTo>
                  <a:pt x="1302489" y="0"/>
                </a:lnTo>
                <a:cubicBezTo>
                  <a:pt x="1375884" y="0"/>
                  <a:pt x="1435383" y="59499"/>
                  <a:pt x="1435383" y="132894"/>
                </a:cubicBezTo>
                <a:lnTo>
                  <a:pt x="1435383" y="854140"/>
                </a:lnTo>
                <a:cubicBezTo>
                  <a:pt x="1435383" y="927535"/>
                  <a:pt x="1375884" y="987034"/>
                  <a:pt x="1302489" y="987034"/>
                </a:cubicBezTo>
                <a:lnTo>
                  <a:pt x="132894" y="987034"/>
                </a:lnTo>
                <a:cubicBezTo>
                  <a:pt x="59499" y="987034"/>
                  <a:pt x="0" y="927535"/>
                  <a:pt x="0" y="854140"/>
                </a:cubicBezTo>
                <a:lnTo>
                  <a:pt x="0" y="132894"/>
                </a:lnTo>
                <a:cubicBezTo>
                  <a:pt x="0" y="59499"/>
                  <a:pt x="59499" y="0"/>
                  <a:pt x="1328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382945" y="4586513"/>
            <a:ext cx="3048000" cy="1825385"/>
          </a:xfrm>
          <a:custGeom>
            <a:avLst/>
            <a:gdLst>
              <a:gd name="connsiteX0" fmla="*/ 91196 w 3048000"/>
              <a:gd name="connsiteY0" fmla="*/ 0 h 1825385"/>
              <a:gd name="connsiteX1" fmla="*/ 2956804 w 3048000"/>
              <a:gd name="connsiteY1" fmla="*/ 0 h 1825385"/>
              <a:gd name="connsiteX2" fmla="*/ 3048000 w 3048000"/>
              <a:gd name="connsiteY2" fmla="*/ 91196 h 1825385"/>
              <a:gd name="connsiteX3" fmla="*/ 3048000 w 3048000"/>
              <a:gd name="connsiteY3" fmla="*/ 1734189 h 1825385"/>
              <a:gd name="connsiteX4" fmla="*/ 2956804 w 3048000"/>
              <a:gd name="connsiteY4" fmla="*/ 1825385 h 1825385"/>
              <a:gd name="connsiteX5" fmla="*/ 91196 w 3048000"/>
              <a:gd name="connsiteY5" fmla="*/ 1825385 h 1825385"/>
              <a:gd name="connsiteX6" fmla="*/ 0 w 3048000"/>
              <a:gd name="connsiteY6" fmla="*/ 1734189 h 1825385"/>
              <a:gd name="connsiteX7" fmla="*/ 0 w 3048000"/>
              <a:gd name="connsiteY7" fmla="*/ 91196 h 1825385"/>
              <a:gd name="connsiteX8" fmla="*/ 91196 w 3048000"/>
              <a:gd name="connsiteY8" fmla="*/ 0 h 1825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1825385">
                <a:moveTo>
                  <a:pt x="91196" y="0"/>
                </a:moveTo>
                <a:lnTo>
                  <a:pt x="2956804" y="0"/>
                </a:lnTo>
                <a:cubicBezTo>
                  <a:pt x="3007170" y="0"/>
                  <a:pt x="3048000" y="40830"/>
                  <a:pt x="3048000" y="91196"/>
                </a:cubicBezTo>
                <a:lnTo>
                  <a:pt x="3048000" y="1734189"/>
                </a:lnTo>
                <a:cubicBezTo>
                  <a:pt x="3048000" y="1784555"/>
                  <a:pt x="3007170" y="1825385"/>
                  <a:pt x="2956804" y="1825385"/>
                </a:cubicBezTo>
                <a:lnTo>
                  <a:pt x="91196" y="1825385"/>
                </a:lnTo>
                <a:cubicBezTo>
                  <a:pt x="40830" y="1825385"/>
                  <a:pt x="0" y="1784555"/>
                  <a:pt x="0" y="1734189"/>
                </a:cubicBezTo>
                <a:lnTo>
                  <a:pt x="0" y="91196"/>
                </a:lnTo>
                <a:cubicBezTo>
                  <a:pt x="0" y="40830"/>
                  <a:pt x="40830" y="0"/>
                  <a:pt x="911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633830" y="3146474"/>
            <a:ext cx="3007308" cy="1330312"/>
          </a:xfrm>
          <a:custGeom>
            <a:avLst/>
            <a:gdLst>
              <a:gd name="connsiteX0" fmla="*/ 147678 w 3007308"/>
              <a:gd name="connsiteY0" fmla="*/ 0 h 1330312"/>
              <a:gd name="connsiteX1" fmla="*/ 2859630 w 3007308"/>
              <a:gd name="connsiteY1" fmla="*/ 0 h 1330312"/>
              <a:gd name="connsiteX2" fmla="*/ 3007308 w 3007308"/>
              <a:gd name="connsiteY2" fmla="*/ 147678 h 1330312"/>
              <a:gd name="connsiteX3" fmla="*/ 3007308 w 3007308"/>
              <a:gd name="connsiteY3" fmla="*/ 1182634 h 1330312"/>
              <a:gd name="connsiteX4" fmla="*/ 2859630 w 3007308"/>
              <a:gd name="connsiteY4" fmla="*/ 1330312 h 1330312"/>
              <a:gd name="connsiteX5" fmla="*/ 147678 w 3007308"/>
              <a:gd name="connsiteY5" fmla="*/ 1330312 h 1330312"/>
              <a:gd name="connsiteX6" fmla="*/ 0 w 3007308"/>
              <a:gd name="connsiteY6" fmla="*/ 1182634 h 1330312"/>
              <a:gd name="connsiteX7" fmla="*/ 0 w 3007308"/>
              <a:gd name="connsiteY7" fmla="*/ 147678 h 1330312"/>
              <a:gd name="connsiteX8" fmla="*/ 147678 w 3007308"/>
              <a:gd name="connsiteY8" fmla="*/ 0 h 13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308" h="1330312">
                <a:moveTo>
                  <a:pt x="147678" y="0"/>
                </a:moveTo>
                <a:lnTo>
                  <a:pt x="2859630" y="0"/>
                </a:lnTo>
                <a:cubicBezTo>
                  <a:pt x="2941190" y="0"/>
                  <a:pt x="3007308" y="66118"/>
                  <a:pt x="3007308" y="147678"/>
                </a:cubicBezTo>
                <a:lnTo>
                  <a:pt x="3007308" y="1182634"/>
                </a:lnTo>
                <a:cubicBezTo>
                  <a:pt x="3007308" y="1264194"/>
                  <a:pt x="2941190" y="1330312"/>
                  <a:pt x="2859630" y="1330312"/>
                </a:cubicBezTo>
                <a:lnTo>
                  <a:pt x="147678" y="1330312"/>
                </a:lnTo>
                <a:cubicBezTo>
                  <a:pt x="66118" y="1330312"/>
                  <a:pt x="0" y="1264194"/>
                  <a:pt x="0" y="1182634"/>
                </a:cubicBezTo>
                <a:lnTo>
                  <a:pt x="0" y="147678"/>
                </a:lnTo>
                <a:cubicBezTo>
                  <a:pt x="0" y="66118"/>
                  <a:pt x="66118" y="0"/>
                  <a:pt x="1476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633830" y="4677284"/>
            <a:ext cx="1255034" cy="749882"/>
          </a:xfrm>
          <a:custGeom>
            <a:avLst/>
            <a:gdLst>
              <a:gd name="connsiteX0" fmla="*/ 100964 w 1255034"/>
              <a:gd name="connsiteY0" fmla="*/ 0 h 749882"/>
              <a:gd name="connsiteX1" fmla="*/ 1154070 w 1255034"/>
              <a:gd name="connsiteY1" fmla="*/ 0 h 749882"/>
              <a:gd name="connsiteX2" fmla="*/ 1255034 w 1255034"/>
              <a:gd name="connsiteY2" fmla="*/ 100964 h 749882"/>
              <a:gd name="connsiteX3" fmla="*/ 1255034 w 1255034"/>
              <a:gd name="connsiteY3" fmla="*/ 648918 h 749882"/>
              <a:gd name="connsiteX4" fmla="*/ 1154070 w 1255034"/>
              <a:gd name="connsiteY4" fmla="*/ 749882 h 749882"/>
              <a:gd name="connsiteX5" fmla="*/ 100964 w 1255034"/>
              <a:gd name="connsiteY5" fmla="*/ 749882 h 749882"/>
              <a:gd name="connsiteX6" fmla="*/ 0 w 1255034"/>
              <a:gd name="connsiteY6" fmla="*/ 648918 h 749882"/>
              <a:gd name="connsiteX7" fmla="*/ 0 w 1255034"/>
              <a:gd name="connsiteY7" fmla="*/ 100964 h 749882"/>
              <a:gd name="connsiteX8" fmla="*/ 100964 w 1255034"/>
              <a:gd name="connsiteY8" fmla="*/ 0 h 7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034" h="749882">
                <a:moveTo>
                  <a:pt x="100964" y="0"/>
                </a:moveTo>
                <a:lnTo>
                  <a:pt x="1154070" y="0"/>
                </a:lnTo>
                <a:cubicBezTo>
                  <a:pt x="1209831" y="0"/>
                  <a:pt x="1255034" y="45203"/>
                  <a:pt x="1255034" y="100964"/>
                </a:cubicBezTo>
                <a:lnTo>
                  <a:pt x="1255034" y="648918"/>
                </a:lnTo>
                <a:cubicBezTo>
                  <a:pt x="1255034" y="704679"/>
                  <a:pt x="1209831" y="749882"/>
                  <a:pt x="1154070" y="749882"/>
                </a:cubicBezTo>
                <a:lnTo>
                  <a:pt x="100964" y="749882"/>
                </a:lnTo>
                <a:cubicBezTo>
                  <a:pt x="45203" y="749882"/>
                  <a:pt x="0" y="704679"/>
                  <a:pt x="0" y="648918"/>
                </a:cubicBezTo>
                <a:lnTo>
                  <a:pt x="0" y="100964"/>
                </a:lnTo>
                <a:cubicBezTo>
                  <a:pt x="0" y="45203"/>
                  <a:pt x="45203" y="0"/>
                  <a:pt x="1009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487887" y="1148162"/>
            <a:ext cx="5110246" cy="5089126"/>
          </a:xfrm>
          <a:custGeom>
            <a:avLst/>
            <a:gdLst>
              <a:gd name="connsiteX0" fmla="*/ 267637 w 5110246"/>
              <a:gd name="connsiteY0" fmla="*/ 0 h 5089126"/>
              <a:gd name="connsiteX1" fmla="*/ 4842609 w 5110246"/>
              <a:gd name="connsiteY1" fmla="*/ 0 h 5089126"/>
              <a:gd name="connsiteX2" fmla="*/ 5110246 w 5110246"/>
              <a:gd name="connsiteY2" fmla="*/ 267637 h 5089126"/>
              <a:gd name="connsiteX3" fmla="*/ 5110246 w 5110246"/>
              <a:gd name="connsiteY3" fmla="*/ 4821489 h 5089126"/>
              <a:gd name="connsiteX4" fmla="*/ 4842609 w 5110246"/>
              <a:gd name="connsiteY4" fmla="*/ 5089126 h 5089126"/>
              <a:gd name="connsiteX5" fmla="*/ 267637 w 5110246"/>
              <a:gd name="connsiteY5" fmla="*/ 5089126 h 5089126"/>
              <a:gd name="connsiteX6" fmla="*/ 0 w 5110246"/>
              <a:gd name="connsiteY6" fmla="*/ 4821489 h 5089126"/>
              <a:gd name="connsiteX7" fmla="*/ 0 w 5110246"/>
              <a:gd name="connsiteY7" fmla="*/ 267637 h 5089126"/>
              <a:gd name="connsiteX8" fmla="*/ 267637 w 5110246"/>
              <a:gd name="connsiteY8" fmla="*/ 0 h 508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0246" h="5089126">
                <a:moveTo>
                  <a:pt x="267637" y="0"/>
                </a:moveTo>
                <a:lnTo>
                  <a:pt x="4842609" y="0"/>
                </a:lnTo>
                <a:cubicBezTo>
                  <a:pt x="4990421" y="0"/>
                  <a:pt x="5110246" y="119825"/>
                  <a:pt x="5110246" y="267637"/>
                </a:cubicBezTo>
                <a:lnTo>
                  <a:pt x="5110246" y="4821489"/>
                </a:lnTo>
                <a:cubicBezTo>
                  <a:pt x="5110246" y="4969301"/>
                  <a:pt x="4990421" y="5089126"/>
                  <a:pt x="4842609" y="5089126"/>
                </a:cubicBezTo>
                <a:lnTo>
                  <a:pt x="267637" y="5089126"/>
                </a:lnTo>
                <a:cubicBezTo>
                  <a:pt x="119825" y="5089126"/>
                  <a:pt x="0" y="4969301"/>
                  <a:pt x="0" y="4821489"/>
                </a:cubicBezTo>
                <a:lnTo>
                  <a:pt x="0" y="267637"/>
                </a:lnTo>
                <a:cubicBezTo>
                  <a:pt x="0" y="119825"/>
                  <a:pt x="119825" y="0"/>
                  <a:pt x="2676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055687" y="1183704"/>
            <a:ext cx="5230812" cy="3693096"/>
          </a:xfrm>
          <a:custGeom>
            <a:avLst/>
            <a:gdLst>
              <a:gd name="connsiteX0" fmla="*/ 224319 w 5230812"/>
              <a:gd name="connsiteY0" fmla="*/ 0 h 3693096"/>
              <a:gd name="connsiteX1" fmla="*/ 5006493 w 5230812"/>
              <a:gd name="connsiteY1" fmla="*/ 0 h 3693096"/>
              <a:gd name="connsiteX2" fmla="*/ 5230812 w 5230812"/>
              <a:gd name="connsiteY2" fmla="*/ 224319 h 3693096"/>
              <a:gd name="connsiteX3" fmla="*/ 5230812 w 5230812"/>
              <a:gd name="connsiteY3" fmla="*/ 3468777 h 3693096"/>
              <a:gd name="connsiteX4" fmla="*/ 5006493 w 5230812"/>
              <a:gd name="connsiteY4" fmla="*/ 3693096 h 3693096"/>
              <a:gd name="connsiteX5" fmla="*/ 224319 w 5230812"/>
              <a:gd name="connsiteY5" fmla="*/ 3693096 h 3693096"/>
              <a:gd name="connsiteX6" fmla="*/ 0 w 5230812"/>
              <a:gd name="connsiteY6" fmla="*/ 3468777 h 3693096"/>
              <a:gd name="connsiteX7" fmla="*/ 0 w 5230812"/>
              <a:gd name="connsiteY7" fmla="*/ 224319 h 3693096"/>
              <a:gd name="connsiteX8" fmla="*/ 224319 w 5230812"/>
              <a:gd name="connsiteY8" fmla="*/ 0 h 36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812" h="3693096">
                <a:moveTo>
                  <a:pt x="224319" y="0"/>
                </a:moveTo>
                <a:lnTo>
                  <a:pt x="5006493" y="0"/>
                </a:lnTo>
                <a:cubicBezTo>
                  <a:pt x="5130381" y="0"/>
                  <a:pt x="5230812" y="100431"/>
                  <a:pt x="5230812" y="224319"/>
                </a:cubicBezTo>
                <a:lnTo>
                  <a:pt x="5230812" y="3468777"/>
                </a:lnTo>
                <a:cubicBezTo>
                  <a:pt x="5230812" y="3592665"/>
                  <a:pt x="5130381" y="3693096"/>
                  <a:pt x="5006493" y="3693096"/>
                </a:cubicBezTo>
                <a:lnTo>
                  <a:pt x="224319" y="3693096"/>
                </a:lnTo>
                <a:cubicBezTo>
                  <a:pt x="100431" y="3693096"/>
                  <a:pt x="0" y="3592665"/>
                  <a:pt x="0" y="3468777"/>
                </a:cubicBezTo>
                <a:lnTo>
                  <a:pt x="0" y="224319"/>
                </a:lnTo>
                <a:cubicBezTo>
                  <a:pt x="0" y="100431"/>
                  <a:pt x="100431" y="0"/>
                  <a:pt x="2243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095999" y="1148163"/>
            <a:ext cx="5545135" cy="3056888"/>
          </a:xfrm>
          <a:custGeom>
            <a:avLst/>
            <a:gdLst>
              <a:gd name="connsiteX0" fmla="*/ 0 w 5545135"/>
              <a:gd name="connsiteY0" fmla="*/ 0 h 3056888"/>
              <a:gd name="connsiteX1" fmla="*/ 5545135 w 5545135"/>
              <a:gd name="connsiteY1" fmla="*/ 0 h 3056888"/>
              <a:gd name="connsiteX2" fmla="*/ 5545135 w 5545135"/>
              <a:gd name="connsiteY2" fmla="*/ 3056888 h 3056888"/>
              <a:gd name="connsiteX3" fmla="*/ 0 w 5545135"/>
              <a:gd name="connsiteY3" fmla="*/ 3056888 h 305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5135" h="3056888">
                <a:moveTo>
                  <a:pt x="0" y="0"/>
                </a:moveTo>
                <a:lnTo>
                  <a:pt x="5545135" y="0"/>
                </a:lnTo>
                <a:lnTo>
                  <a:pt x="5545135" y="3056888"/>
                </a:lnTo>
                <a:lnTo>
                  <a:pt x="0" y="3056888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055689" y="4205050"/>
            <a:ext cx="5040310" cy="2032238"/>
          </a:xfrm>
          <a:custGeom>
            <a:avLst/>
            <a:gdLst>
              <a:gd name="connsiteX0" fmla="*/ 0 w 5040310"/>
              <a:gd name="connsiteY0" fmla="*/ 0 h 2032238"/>
              <a:gd name="connsiteX1" fmla="*/ 5040310 w 5040310"/>
              <a:gd name="connsiteY1" fmla="*/ 0 h 2032238"/>
              <a:gd name="connsiteX2" fmla="*/ 5040310 w 5040310"/>
              <a:gd name="connsiteY2" fmla="*/ 2032238 h 2032238"/>
              <a:gd name="connsiteX3" fmla="*/ 0 w 5040310"/>
              <a:gd name="connsiteY3" fmla="*/ 2032238 h 203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0310" h="2032238">
                <a:moveTo>
                  <a:pt x="0" y="0"/>
                </a:moveTo>
                <a:lnTo>
                  <a:pt x="5040310" y="0"/>
                </a:lnTo>
                <a:lnTo>
                  <a:pt x="5040310" y="2032238"/>
                </a:lnTo>
                <a:lnTo>
                  <a:pt x="0" y="2032238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619624" y="1148162"/>
            <a:ext cx="7021513" cy="3881038"/>
          </a:xfrm>
          <a:custGeom>
            <a:avLst/>
            <a:gdLst>
              <a:gd name="connsiteX0" fmla="*/ 291272 w 7021513"/>
              <a:gd name="connsiteY0" fmla="*/ 0 h 3881038"/>
              <a:gd name="connsiteX1" fmla="*/ 6730241 w 7021513"/>
              <a:gd name="connsiteY1" fmla="*/ 0 h 3881038"/>
              <a:gd name="connsiteX2" fmla="*/ 7021513 w 7021513"/>
              <a:gd name="connsiteY2" fmla="*/ 291272 h 3881038"/>
              <a:gd name="connsiteX3" fmla="*/ 7021513 w 7021513"/>
              <a:gd name="connsiteY3" fmla="*/ 3589766 h 3881038"/>
              <a:gd name="connsiteX4" fmla="*/ 6730241 w 7021513"/>
              <a:gd name="connsiteY4" fmla="*/ 3881038 h 3881038"/>
              <a:gd name="connsiteX5" fmla="*/ 291272 w 7021513"/>
              <a:gd name="connsiteY5" fmla="*/ 3881038 h 3881038"/>
              <a:gd name="connsiteX6" fmla="*/ 0 w 7021513"/>
              <a:gd name="connsiteY6" fmla="*/ 3589766 h 3881038"/>
              <a:gd name="connsiteX7" fmla="*/ 0 w 7021513"/>
              <a:gd name="connsiteY7" fmla="*/ 291272 h 3881038"/>
              <a:gd name="connsiteX8" fmla="*/ 291272 w 7021513"/>
              <a:gd name="connsiteY8" fmla="*/ 0 h 38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21513" h="3881038">
                <a:moveTo>
                  <a:pt x="291272" y="0"/>
                </a:moveTo>
                <a:lnTo>
                  <a:pt x="6730241" y="0"/>
                </a:lnTo>
                <a:cubicBezTo>
                  <a:pt x="6891106" y="0"/>
                  <a:pt x="7021513" y="130407"/>
                  <a:pt x="7021513" y="291272"/>
                </a:cubicBezTo>
                <a:lnTo>
                  <a:pt x="7021513" y="3589766"/>
                </a:lnTo>
                <a:cubicBezTo>
                  <a:pt x="7021513" y="3750631"/>
                  <a:pt x="6891106" y="3881038"/>
                  <a:pt x="6730241" y="3881038"/>
                </a:cubicBezTo>
                <a:lnTo>
                  <a:pt x="291272" y="3881038"/>
                </a:lnTo>
                <a:cubicBezTo>
                  <a:pt x="130407" y="3881038"/>
                  <a:pt x="0" y="3750631"/>
                  <a:pt x="0" y="3589766"/>
                </a:cubicBezTo>
                <a:lnTo>
                  <a:pt x="0" y="291272"/>
                </a:lnTo>
                <a:cubicBezTo>
                  <a:pt x="0" y="130407"/>
                  <a:pt x="130407" y="0"/>
                  <a:pt x="2912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906055" y="1266825"/>
            <a:ext cx="2379889" cy="4932475"/>
          </a:xfrm>
          <a:custGeom>
            <a:avLst/>
            <a:gdLst>
              <a:gd name="connsiteX0" fmla="*/ 291870 w 2379889"/>
              <a:gd name="connsiteY0" fmla="*/ 0 h 4932475"/>
              <a:gd name="connsiteX1" fmla="*/ 2088019 w 2379889"/>
              <a:gd name="connsiteY1" fmla="*/ 0 h 4932475"/>
              <a:gd name="connsiteX2" fmla="*/ 2379889 w 2379889"/>
              <a:gd name="connsiteY2" fmla="*/ 291870 h 4932475"/>
              <a:gd name="connsiteX3" fmla="*/ 2379889 w 2379889"/>
              <a:gd name="connsiteY3" fmla="*/ 4640605 h 4932475"/>
              <a:gd name="connsiteX4" fmla="*/ 2088019 w 2379889"/>
              <a:gd name="connsiteY4" fmla="*/ 4932475 h 4932475"/>
              <a:gd name="connsiteX5" fmla="*/ 291870 w 2379889"/>
              <a:gd name="connsiteY5" fmla="*/ 4932475 h 4932475"/>
              <a:gd name="connsiteX6" fmla="*/ 0 w 2379889"/>
              <a:gd name="connsiteY6" fmla="*/ 4640605 h 4932475"/>
              <a:gd name="connsiteX7" fmla="*/ 0 w 2379889"/>
              <a:gd name="connsiteY7" fmla="*/ 291870 h 4932475"/>
              <a:gd name="connsiteX8" fmla="*/ 291870 w 2379889"/>
              <a:gd name="connsiteY8" fmla="*/ 0 h 493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9889" h="4932475">
                <a:moveTo>
                  <a:pt x="291870" y="0"/>
                </a:moveTo>
                <a:lnTo>
                  <a:pt x="2088019" y="0"/>
                </a:lnTo>
                <a:cubicBezTo>
                  <a:pt x="2249214" y="0"/>
                  <a:pt x="2379889" y="130675"/>
                  <a:pt x="2379889" y="291870"/>
                </a:cubicBezTo>
                <a:lnTo>
                  <a:pt x="2379889" y="4640605"/>
                </a:lnTo>
                <a:cubicBezTo>
                  <a:pt x="2379889" y="4801800"/>
                  <a:pt x="2249214" y="4932475"/>
                  <a:pt x="2088019" y="4932475"/>
                </a:cubicBezTo>
                <a:lnTo>
                  <a:pt x="291870" y="4932475"/>
                </a:lnTo>
                <a:cubicBezTo>
                  <a:pt x="130675" y="4932475"/>
                  <a:pt x="0" y="4801800"/>
                  <a:pt x="0" y="4640605"/>
                </a:cubicBezTo>
                <a:lnTo>
                  <a:pt x="0" y="291870"/>
                </a:lnTo>
                <a:cubicBezTo>
                  <a:pt x="0" y="130675"/>
                  <a:pt x="130675" y="0"/>
                  <a:pt x="2918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095997" y="0"/>
            <a:ext cx="6096001" cy="4724400"/>
          </a:xfrm>
          <a:custGeom>
            <a:avLst/>
            <a:gdLst>
              <a:gd name="connsiteX0" fmla="*/ 0 w 6096001"/>
              <a:gd name="connsiteY0" fmla="*/ 0 h 4724400"/>
              <a:gd name="connsiteX1" fmla="*/ 6096001 w 6096001"/>
              <a:gd name="connsiteY1" fmla="*/ 0 h 4724400"/>
              <a:gd name="connsiteX2" fmla="*/ 6096001 w 6096001"/>
              <a:gd name="connsiteY2" fmla="*/ 4724400 h 4724400"/>
              <a:gd name="connsiteX3" fmla="*/ 0 w 6096001"/>
              <a:gd name="connsiteY3" fmla="*/ 47244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4724400">
                <a:moveTo>
                  <a:pt x="0" y="0"/>
                </a:moveTo>
                <a:lnTo>
                  <a:pt x="6096001" y="0"/>
                </a:lnTo>
                <a:lnTo>
                  <a:pt x="6096001" y="4724400"/>
                </a:lnTo>
                <a:lnTo>
                  <a:pt x="0" y="4724400"/>
                </a:lnTo>
                <a:close/>
              </a:path>
            </a:pathLst>
          </a:custGeom>
          <a:solidFill>
            <a:srgbClr val="FFCE4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732947" y="2669872"/>
            <a:ext cx="3167968" cy="2785813"/>
          </a:xfrm>
          <a:custGeom>
            <a:avLst/>
            <a:gdLst>
              <a:gd name="connsiteX0" fmla="*/ 197848 w 3167968"/>
              <a:gd name="connsiteY0" fmla="*/ 0 h 2785813"/>
              <a:gd name="connsiteX1" fmla="*/ 2970120 w 3167968"/>
              <a:gd name="connsiteY1" fmla="*/ 0 h 2785813"/>
              <a:gd name="connsiteX2" fmla="*/ 3167968 w 3167968"/>
              <a:gd name="connsiteY2" fmla="*/ 197848 h 2785813"/>
              <a:gd name="connsiteX3" fmla="*/ 3167968 w 3167968"/>
              <a:gd name="connsiteY3" fmla="*/ 2587965 h 2785813"/>
              <a:gd name="connsiteX4" fmla="*/ 2970120 w 3167968"/>
              <a:gd name="connsiteY4" fmla="*/ 2785813 h 2785813"/>
              <a:gd name="connsiteX5" fmla="*/ 197848 w 3167968"/>
              <a:gd name="connsiteY5" fmla="*/ 2785813 h 2785813"/>
              <a:gd name="connsiteX6" fmla="*/ 0 w 3167968"/>
              <a:gd name="connsiteY6" fmla="*/ 2587965 h 2785813"/>
              <a:gd name="connsiteX7" fmla="*/ 0 w 3167968"/>
              <a:gd name="connsiteY7" fmla="*/ 197848 h 2785813"/>
              <a:gd name="connsiteX8" fmla="*/ 197848 w 3167968"/>
              <a:gd name="connsiteY8" fmla="*/ 0 h 278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7968" h="2785813">
                <a:moveTo>
                  <a:pt x="197848" y="0"/>
                </a:moveTo>
                <a:lnTo>
                  <a:pt x="2970120" y="0"/>
                </a:lnTo>
                <a:cubicBezTo>
                  <a:pt x="3079388" y="0"/>
                  <a:pt x="3167968" y="88580"/>
                  <a:pt x="3167968" y="197848"/>
                </a:cubicBezTo>
                <a:lnTo>
                  <a:pt x="3167968" y="2587965"/>
                </a:lnTo>
                <a:cubicBezTo>
                  <a:pt x="3167968" y="2697233"/>
                  <a:pt x="3079388" y="2785813"/>
                  <a:pt x="2970120" y="2785813"/>
                </a:cubicBezTo>
                <a:lnTo>
                  <a:pt x="197848" y="2785813"/>
                </a:lnTo>
                <a:cubicBezTo>
                  <a:pt x="88580" y="2785813"/>
                  <a:pt x="0" y="2697233"/>
                  <a:pt x="0" y="2587965"/>
                </a:cubicBezTo>
                <a:lnTo>
                  <a:pt x="0" y="197848"/>
                </a:lnTo>
                <a:cubicBezTo>
                  <a:pt x="0" y="88580"/>
                  <a:pt x="88580" y="0"/>
                  <a:pt x="1978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8473170" y="2669872"/>
            <a:ext cx="3167968" cy="2785813"/>
          </a:xfrm>
          <a:custGeom>
            <a:avLst/>
            <a:gdLst>
              <a:gd name="connsiteX0" fmla="*/ 197848 w 3167968"/>
              <a:gd name="connsiteY0" fmla="*/ 0 h 2785813"/>
              <a:gd name="connsiteX1" fmla="*/ 2970120 w 3167968"/>
              <a:gd name="connsiteY1" fmla="*/ 0 h 2785813"/>
              <a:gd name="connsiteX2" fmla="*/ 3167968 w 3167968"/>
              <a:gd name="connsiteY2" fmla="*/ 197848 h 2785813"/>
              <a:gd name="connsiteX3" fmla="*/ 3167968 w 3167968"/>
              <a:gd name="connsiteY3" fmla="*/ 2587965 h 2785813"/>
              <a:gd name="connsiteX4" fmla="*/ 2970120 w 3167968"/>
              <a:gd name="connsiteY4" fmla="*/ 2785813 h 2785813"/>
              <a:gd name="connsiteX5" fmla="*/ 197848 w 3167968"/>
              <a:gd name="connsiteY5" fmla="*/ 2785813 h 2785813"/>
              <a:gd name="connsiteX6" fmla="*/ 0 w 3167968"/>
              <a:gd name="connsiteY6" fmla="*/ 2587965 h 2785813"/>
              <a:gd name="connsiteX7" fmla="*/ 0 w 3167968"/>
              <a:gd name="connsiteY7" fmla="*/ 197848 h 2785813"/>
              <a:gd name="connsiteX8" fmla="*/ 197848 w 3167968"/>
              <a:gd name="connsiteY8" fmla="*/ 0 h 278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7968" h="2785813">
                <a:moveTo>
                  <a:pt x="197848" y="0"/>
                </a:moveTo>
                <a:lnTo>
                  <a:pt x="2970120" y="0"/>
                </a:lnTo>
                <a:cubicBezTo>
                  <a:pt x="3079388" y="0"/>
                  <a:pt x="3167968" y="88580"/>
                  <a:pt x="3167968" y="197848"/>
                </a:cubicBezTo>
                <a:lnTo>
                  <a:pt x="3167968" y="2587965"/>
                </a:lnTo>
                <a:cubicBezTo>
                  <a:pt x="3167968" y="2697233"/>
                  <a:pt x="3079388" y="2785813"/>
                  <a:pt x="2970120" y="2785813"/>
                </a:cubicBezTo>
                <a:lnTo>
                  <a:pt x="197848" y="2785813"/>
                </a:lnTo>
                <a:cubicBezTo>
                  <a:pt x="88580" y="2785813"/>
                  <a:pt x="0" y="2697233"/>
                  <a:pt x="0" y="2587965"/>
                </a:cubicBezTo>
                <a:lnTo>
                  <a:pt x="0" y="197848"/>
                </a:lnTo>
                <a:cubicBezTo>
                  <a:pt x="0" y="88580"/>
                  <a:pt x="88580" y="0"/>
                  <a:pt x="1978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1055688" y="2669872"/>
            <a:ext cx="3167968" cy="2785813"/>
          </a:xfrm>
          <a:custGeom>
            <a:avLst/>
            <a:gdLst>
              <a:gd name="connsiteX0" fmla="*/ 197848 w 3167968"/>
              <a:gd name="connsiteY0" fmla="*/ 0 h 2785813"/>
              <a:gd name="connsiteX1" fmla="*/ 2970120 w 3167968"/>
              <a:gd name="connsiteY1" fmla="*/ 0 h 2785813"/>
              <a:gd name="connsiteX2" fmla="*/ 3167968 w 3167968"/>
              <a:gd name="connsiteY2" fmla="*/ 197848 h 2785813"/>
              <a:gd name="connsiteX3" fmla="*/ 3167968 w 3167968"/>
              <a:gd name="connsiteY3" fmla="*/ 2587965 h 2785813"/>
              <a:gd name="connsiteX4" fmla="*/ 2970120 w 3167968"/>
              <a:gd name="connsiteY4" fmla="*/ 2785813 h 2785813"/>
              <a:gd name="connsiteX5" fmla="*/ 197848 w 3167968"/>
              <a:gd name="connsiteY5" fmla="*/ 2785813 h 2785813"/>
              <a:gd name="connsiteX6" fmla="*/ 0 w 3167968"/>
              <a:gd name="connsiteY6" fmla="*/ 2587965 h 2785813"/>
              <a:gd name="connsiteX7" fmla="*/ 0 w 3167968"/>
              <a:gd name="connsiteY7" fmla="*/ 197848 h 2785813"/>
              <a:gd name="connsiteX8" fmla="*/ 197848 w 3167968"/>
              <a:gd name="connsiteY8" fmla="*/ 0 h 278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7968" h="2785813">
                <a:moveTo>
                  <a:pt x="197848" y="0"/>
                </a:moveTo>
                <a:lnTo>
                  <a:pt x="2970120" y="0"/>
                </a:lnTo>
                <a:cubicBezTo>
                  <a:pt x="3079388" y="0"/>
                  <a:pt x="3167968" y="88580"/>
                  <a:pt x="3167968" y="197848"/>
                </a:cubicBezTo>
                <a:lnTo>
                  <a:pt x="3167968" y="2587965"/>
                </a:lnTo>
                <a:cubicBezTo>
                  <a:pt x="3167968" y="2697233"/>
                  <a:pt x="3079388" y="2785813"/>
                  <a:pt x="2970120" y="2785813"/>
                </a:cubicBezTo>
                <a:lnTo>
                  <a:pt x="197848" y="2785813"/>
                </a:lnTo>
                <a:cubicBezTo>
                  <a:pt x="88580" y="2785813"/>
                  <a:pt x="0" y="2697233"/>
                  <a:pt x="0" y="2587965"/>
                </a:cubicBezTo>
                <a:lnTo>
                  <a:pt x="0" y="197848"/>
                </a:lnTo>
                <a:cubicBezTo>
                  <a:pt x="0" y="88580"/>
                  <a:pt x="88580" y="0"/>
                  <a:pt x="1978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hemeOverride" Target="../theme/themeOverride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hemeOverride" Target="../theme/themeOverride10.xml"/><Relationship Id="rId7" Type="http://schemas.openxmlformats.org/officeDocument/2006/relationships/image" Target="../media/image3.svg"/><Relationship Id="rId6" Type="http://schemas.openxmlformats.org/officeDocument/2006/relationships/image" Target="../media/image4.pn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hemeOverride" Target="../theme/themeOverride11.xml"/><Relationship Id="rId7" Type="http://schemas.openxmlformats.org/officeDocument/2006/relationships/image" Target="../media/image13.png"/><Relationship Id="rId6" Type="http://schemas.openxmlformats.org/officeDocument/2006/relationships/tags" Target="../tags/tag27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.xml"/><Relationship Id="rId2" Type="http://schemas.microsoft.com/office/2007/relationships/hdphoto" Target="../media/image6.wdp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svg"/><Relationship Id="rId7" Type="http://schemas.openxmlformats.org/officeDocument/2006/relationships/image" Target="../media/image4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hemeOverride" Target="../theme/themeOverride2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hemeOverride" Target="../theme/themeOverride3.xml"/><Relationship Id="rId7" Type="http://schemas.openxmlformats.org/officeDocument/2006/relationships/image" Target="../media/image3.svg"/><Relationship Id="rId6" Type="http://schemas.openxmlformats.org/officeDocument/2006/relationships/image" Target="../media/image4.png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4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tags" Target="../tags/tag13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9.png"/><Relationship Id="rId3" Type="http://schemas.openxmlformats.org/officeDocument/2006/relationships/tags" Target="../tags/tag14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15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7.xml"/><Relationship Id="rId4" Type="http://schemas.openxmlformats.org/officeDocument/2006/relationships/image" Target="../media/image12.png"/><Relationship Id="rId3" Type="http://schemas.openxmlformats.org/officeDocument/2006/relationships/tags" Target="../tags/tag16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netlify.com/" TargetMode="External"/><Relationship Id="rId8" Type="http://schemas.openxmlformats.org/officeDocument/2006/relationships/hyperlink" Target="https://vercel.com/" TargetMode="External"/><Relationship Id="rId7" Type="http://schemas.openxmlformats.org/officeDocument/2006/relationships/hyperlink" Target="https://github.com/doforce/github-trending?tab=readme-ov-file" TargetMode="External"/><Relationship Id="rId6" Type="http://schemas.openxmlformats.org/officeDocument/2006/relationships/hyperlink" Target="https://open-digger.cn/docs/user-docs/metrics/metrics-usage-guide" TargetMode="Externa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2.xml"/><Relationship Id="rId12" Type="http://schemas.openxmlformats.org/officeDocument/2006/relationships/themeOverride" Target="../theme/themeOverride8.xml"/><Relationship Id="rId11" Type="http://schemas.openxmlformats.org/officeDocument/2006/relationships/image" Target="../media/image3.svg"/><Relationship Id="rId10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9.xml"/><Relationship Id="rId3" Type="http://schemas.openxmlformats.org/officeDocument/2006/relationships/tags" Target="../tags/tag21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33041" y="2362472"/>
            <a:ext cx="9289816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6000" dirty="0">
                <a:solidFill>
                  <a:schemeClr val="tx1"/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GitOpenRank</a:t>
            </a:r>
            <a:endParaRPr lang="en-US" altLang="zh-CN" sz="6000" dirty="0">
              <a:solidFill>
                <a:schemeClr val="tx1"/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381760" y="1835150"/>
            <a:ext cx="973899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rgbClr val="044AFA"/>
                </a:solidFill>
                <a:latin typeface="+mj-lt"/>
                <a:ea typeface="+mj-ea"/>
              </a:rPr>
              <a:t>"OpenRank </a:t>
            </a:r>
            <a:r>
              <a:rPr lang="zh-CN" altLang="en-US" sz="2400" dirty="0">
                <a:solidFill>
                  <a:srgbClr val="044AFA"/>
                </a:solidFill>
                <a:latin typeface="+mj-lt"/>
                <a:ea typeface="+mj-ea"/>
              </a:rPr>
              <a:t>杯</a:t>
            </a:r>
            <a:r>
              <a:rPr lang="en-US" altLang="zh-CN" sz="2400" dirty="0">
                <a:solidFill>
                  <a:srgbClr val="044AFA"/>
                </a:solidFill>
                <a:latin typeface="+mj-lt"/>
                <a:ea typeface="+mj-ea"/>
              </a:rPr>
              <a:t>"</a:t>
            </a:r>
            <a:r>
              <a:rPr lang="zh-CN" altLang="en-US" sz="2400" dirty="0">
                <a:solidFill>
                  <a:srgbClr val="044AFA"/>
                </a:solidFill>
                <a:latin typeface="+mj-lt"/>
                <a:ea typeface="+mj-ea"/>
              </a:rPr>
              <a:t>开源数字生态分析与应用创新赛</a:t>
            </a:r>
            <a:r>
              <a:rPr lang="en-US" altLang="zh-CN" sz="2400" dirty="0">
                <a:solidFill>
                  <a:srgbClr val="044AFA"/>
                </a:solidFill>
                <a:latin typeface="+mj-lt"/>
                <a:ea typeface="+mj-ea"/>
              </a:rPr>
              <a:t> - </a:t>
            </a:r>
            <a:r>
              <a:rPr lang="en-US" altLang="zh-CN" sz="2400" dirty="0">
                <a:solidFill>
                  <a:srgbClr val="044AFA"/>
                </a:solidFill>
                <a:latin typeface="+mj-lt"/>
                <a:ea typeface="+mj-ea"/>
                <a:sym typeface="+mn-ea"/>
              </a:rPr>
              <a:t>OpenDigger </a:t>
            </a:r>
            <a:r>
              <a:rPr lang="zh-CN" altLang="en-US" sz="2400" dirty="0">
                <a:solidFill>
                  <a:srgbClr val="044AFA"/>
                </a:solidFill>
                <a:latin typeface="+mj-lt"/>
                <a:ea typeface="+mj-ea"/>
                <a:sym typeface="+mn-ea"/>
              </a:rPr>
              <a:t>赛题</a:t>
            </a:r>
            <a:endParaRPr lang="zh-CN" altLang="en-US" sz="2400" dirty="0">
              <a:solidFill>
                <a:srgbClr val="044AFA"/>
              </a:solidFill>
              <a:latin typeface="+mj-lt"/>
              <a:ea typeface="+mj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26510" y="2178967"/>
            <a:ext cx="576901" cy="0"/>
          </a:xfrm>
          <a:prstGeom prst="line">
            <a:avLst/>
          </a:prstGeom>
          <a:ln w="19050">
            <a:solidFill>
              <a:srgbClr val="044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850886" y="1346936"/>
            <a:ext cx="0" cy="1613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/>
        </p:nvSpPr>
        <p:spPr>
          <a:xfrm>
            <a:off x="755064" y="4667423"/>
            <a:ext cx="1564222" cy="441789"/>
          </a:xfrm>
          <a:prstGeom prst="roundRect">
            <a:avLst>
              <a:gd name="adj" fmla="val 50000"/>
            </a:avLst>
          </a:prstGeom>
          <a:solidFill>
            <a:srgbClr val="044AFA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2493645" y="4655185"/>
            <a:ext cx="1828165" cy="441960"/>
          </a:xfrm>
          <a:prstGeom prst="roundRect">
            <a:avLst>
              <a:gd name="adj" fmla="val 50000"/>
            </a:avLst>
          </a:prstGeom>
          <a:solidFill>
            <a:srgbClr val="C5E5FF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5261" y="4715584"/>
            <a:ext cx="1924705" cy="3067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汇报人：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庞张灯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2715" y="4734560"/>
            <a:ext cx="1424940" cy="3067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b="0" i="0" dirty="0">
                <a:solidFill>
                  <a:srgbClr val="2C70FF"/>
                </a:solidFill>
                <a:effectLst/>
                <a:latin typeface="+mj-ea"/>
                <a:ea typeface="+mj-ea"/>
              </a:rPr>
              <a:t>南屏晚钟团队</a:t>
            </a:r>
            <a:endParaRPr lang="zh-CN" altLang="en-US" sz="1400" b="0" i="0" dirty="0">
              <a:solidFill>
                <a:srgbClr val="2C70F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8" name="文本框 15"/>
          <p:cNvSpPr txBox="1"/>
          <p:nvPr>
            <p:custDataLst>
              <p:tags r:id="rId4"/>
            </p:custDataLst>
          </p:nvPr>
        </p:nvSpPr>
        <p:spPr>
          <a:xfrm>
            <a:off x="717550" y="3680460"/>
            <a:ext cx="9591675" cy="65024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GitOpenRank (GOR)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是一个基于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Opendigger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的指标可视化平台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支持多指标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 SVG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嵌入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 markdown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 ；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支持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 github trending openrnak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可视化；支持多种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repo metrics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对比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；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支持开源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排行榜展示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rot="0">
            <a:off x="0" y="5812155"/>
            <a:ext cx="12192000" cy="1045845"/>
            <a:chOff x="0" y="5812077"/>
            <a:chExt cx="12192000" cy="1045923"/>
          </a:xfrm>
        </p:grpSpPr>
        <p:sp>
          <p:nvSpPr>
            <p:cNvPr id="36" name="矩形 35"/>
            <p:cNvSpPr/>
            <p:nvPr/>
          </p:nvSpPr>
          <p:spPr>
            <a:xfrm>
              <a:off x="0" y="5812077"/>
              <a:ext cx="12192000" cy="1045923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30250" y="6080702"/>
              <a:ext cx="4792980" cy="3372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44AFA"/>
                  </a:solidFill>
                  <a:latin typeface="+mj-lt"/>
                  <a:ea typeface="+mj-ea"/>
                </a:defRPr>
              </a:lvl1pPr>
            </a:lstStyle>
            <a:p>
              <a:r>
                <a:rPr lang="en-US" altLang="zh-CN" sz="1600" dirty="0"/>
                <a:t>https://git-openrank.netlify.app/</a:t>
              </a:r>
              <a:endParaRPr lang="en-US" altLang="zh-CN" sz="1600" dirty="0"/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05786" y="6143342"/>
              <a:ext cx="187891" cy="187891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107940" y="6086475"/>
            <a:ext cx="6897370" cy="337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044AFA"/>
                </a:solidFill>
                <a:latin typeface="+mj-lt"/>
                <a:ea typeface="+mj-ea"/>
              </a:defRPr>
            </a:lvl1pPr>
          </a:lstStyle>
          <a:p>
            <a:pPr algn="r"/>
            <a:r>
              <a:rPr lang="en-US" altLang="zh-CN" sz="1600" dirty="0"/>
              <a:t>关联赛题 </a:t>
            </a:r>
            <a:r>
              <a:rPr lang="en-US" altLang="zh-CN" sz="1600" dirty="0">
                <a:sym typeface="+mn-ea"/>
              </a:rPr>
              <a:t>OpenDigger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954791" y="2529324"/>
            <a:ext cx="9289816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项目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演示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03819" y="2002152"/>
            <a:ext cx="434794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 dirty="0">
                <a:solidFill>
                  <a:srgbClr val="044AFA"/>
                </a:solidFill>
                <a:latin typeface="+mj-lt"/>
                <a:ea typeface="+mj-ea"/>
              </a:rPr>
              <a:t>Part Three</a:t>
            </a:r>
            <a:endParaRPr lang="en-US" altLang="zh-CN" sz="2800" dirty="0">
              <a:solidFill>
                <a:srgbClr val="044AFA"/>
              </a:solidFill>
              <a:latin typeface="+mj-lt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48260" y="2345819"/>
            <a:ext cx="576901" cy="0"/>
          </a:xfrm>
          <a:prstGeom prst="line">
            <a:avLst/>
          </a:prstGeom>
          <a:ln w="19050">
            <a:solidFill>
              <a:srgbClr val="044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850886" y="1346936"/>
            <a:ext cx="0" cy="1613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1335207" y="1831655"/>
            <a:ext cx="1024090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</a:rPr>
              <a:t>01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</a:rPr>
              <a:t>02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2C70FF"/>
                </a:solidFill>
                <a:latin typeface="+mj-lt"/>
                <a:ea typeface="+mj-ea"/>
              </a:rPr>
              <a:t>03</a:t>
            </a:r>
            <a:endParaRPr lang="en-US" altLang="zh-CN" sz="1200" dirty="0">
              <a:solidFill>
                <a:srgbClr val="2C70FF"/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0559441" y="2843408"/>
            <a:ext cx="563671" cy="0"/>
          </a:xfrm>
          <a:prstGeom prst="line">
            <a:avLst/>
          </a:prstGeom>
          <a:ln>
            <a:solidFill>
              <a:srgbClr val="2C7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15"/>
          <p:cNvSpPr txBox="1"/>
          <p:nvPr>
            <p:custDataLst>
              <p:tags r:id="rId5"/>
            </p:custDataLst>
          </p:nvPr>
        </p:nvSpPr>
        <p:spPr>
          <a:xfrm>
            <a:off x="954791" y="3716338"/>
            <a:ext cx="6360409" cy="33083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</a:rPr>
              <a:t>观看演示视频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rot="0">
            <a:off x="0" y="5812155"/>
            <a:ext cx="12192000" cy="1045845"/>
            <a:chOff x="0" y="5812077"/>
            <a:chExt cx="12192000" cy="1045923"/>
          </a:xfrm>
        </p:grpSpPr>
        <p:sp>
          <p:nvSpPr>
            <p:cNvPr id="5" name="矩形 4"/>
            <p:cNvSpPr/>
            <p:nvPr/>
          </p:nvSpPr>
          <p:spPr>
            <a:xfrm>
              <a:off x="0" y="5812077"/>
              <a:ext cx="12192000" cy="1045923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30250" y="6080702"/>
              <a:ext cx="4792980" cy="3372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44AFA"/>
                  </a:solidFill>
                  <a:latin typeface="+mj-lt"/>
                  <a:ea typeface="+mj-ea"/>
                </a:defRPr>
              </a:lvl1pPr>
            </a:lstStyle>
            <a:p>
              <a:r>
                <a:rPr lang="en-US" altLang="zh-CN" sz="1600" dirty="0"/>
                <a:t>https://git-openrank.netlify.app/</a:t>
              </a:r>
              <a:endParaRPr lang="en-US" altLang="zh-CN" sz="1600" dirty="0"/>
            </a:p>
          </p:txBody>
        </p:sp>
        <p:pic>
          <p:nvPicPr>
            <p:cNvPr id="7" name="图形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05786" y="6143342"/>
              <a:ext cx="187891" cy="187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027" descr="雪地上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811685" y="524800"/>
            <a:ext cx="335629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</a:rPr>
              <a:t>项目演示</a:t>
            </a:r>
            <a:endParaRPr lang="zh-CN" altLang="en-US" sz="32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83786" y="1151497"/>
            <a:ext cx="4572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itopenrank-dem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87830" y="1151255"/>
            <a:ext cx="9429750" cy="5118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33041" y="2362472"/>
            <a:ext cx="928981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感 谢 观 看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382069" y="1835300"/>
            <a:ext cx="434794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 dirty="0">
                <a:solidFill>
                  <a:srgbClr val="044AFA"/>
                </a:solidFill>
                <a:latin typeface="+mj-lt"/>
                <a:ea typeface="+mj-ea"/>
              </a:rPr>
              <a:t>Thanks for watching</a:t>
            </a:r>
            <a:endParaRPr lang="en-US" altLang="zh-CN" sz="2800" dirty="0">
              <a:solidFill>
                <a:srgbClr val="044AFA"/>
              </a:solidFill>
              <a:latin typeface="+mj-lt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26510" y="2178967"/>
            <a:ext cx="576901" cy="0"/>
          </a:xfrm>
          <a:prstGeom prst="line">
            <a:avLst/>
          </a:prstGeom>
          <a:ln w="19050">
            <a:solidFill>
              <a:srgbClr val="044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850886" y="1346936"/>
            <a:ext cx="0" cy="1613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897018" y="6118115"/>
            <a:ext cx="23666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General demonstration template of fresh watercolor</a:t>
            </a:r>
            <a:endParaRPr lang="zh-CN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31445" y="6118115"/>
            <a:ext cx="23666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中国</a:t>
            </a:r>
            <a:r>
              <a:rPr lang="en-US" altLang="zh-CN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·</a:t>
            </a:r>
            <a:r>
              <a: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珠海</a:t>
            </a:r>
            <a:endParaRPr lang="en-US" altLang="zh-CN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这里填写不猛名称</a:t>
            </a:r>
            <a:r>
              <a:rPr lang="en-US" altLang="zh-CN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公司名称</a:t>
            </a:r>
            <a:endParaRPr lang="zh-CN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0011" y="6080537"/>
            <a:ext cx="2642034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044AFA"/>
                </a:solidFill>
                <a:latin typeface="+mj-lt"/>
                <a:ea typeface="+mj-ea"/>
              </a:defRPr>
            </a:lvl1pPr>
          </a:lstStyle>
          <a:p>
            <a:r>
              <a:rPr lang="en-US" altLang="zh-CN" sz="1600" dirty="0"/>
              <a:t>www.docer.com</a:t>
            </a:r>
            <a:endParaRPr lang="zh-CN" altLang="en-US" sz="16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0233764" y="6074449"/>
            <a:ext cx="325677" cy="325677"/>
            <a:chOff x="10233764" y="6074449"/>
            <a:chExt cx="325677" cy="325677"/>
          </a:xfrm>
        </p:grpSpPr>
        <p:sp>
          <p:nvSpPr>
            <p:cNvPr id="54" name="椭圆 53"/>
            <p:cNvSpPr/>
            <p:nvPr/>
          </p:nvSpPr>
          <p:spPr>
            <a:xfrm>
              <a:off x="10233764" y="6074449"/>
              <a:ext cx="325677" cy="325677"/>
            </a:xfrm>
            <a:prstGeom prst="ellipse">
              <a:avLst/>
            </a:prstGeom>
            <a:solidFill>
              <a:srgbClr val="C5E5FF"/>
            </a:solidFill>
            <a:ln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657" y="6143342"/>
              <a:ext cx="187891" cy="187891"/>
            </a:xfrm>
            <a:prstGeom prst="rect">
              <a:avLst/>
            </a:prstGeom>
          </p:spPr>
        </p:pic>
      </p:grpSp>
      <p:sp>
        <p:nvSpPr>
          <p:cNvPr id="57" name="椭圆 56"/>
          <p:cNvSpPr/>
          <p:nvPr/>
        </p:nvSpPr>
        <p:spPr>
          <a:xfrm>
            <a:off x="10736893" y="6074449"/>
            <a:ext cx="325677" cy="325677"/>
          </a:xfrm>
          <a:prstGeom prst="ellipse">
            <a:avLst/>
          </a:prstGeom>
          <a:solidFill>
            <a:srgbClr val="C5E5FF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形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786" y="6143342"/>
            <a:ext cx="187891" cy="187891"/>
          </a:xfrm>
          <a:prstGeom prst="rect">
            <a:avLst/>
          </a:prstGeom>
        </p:spPr>
      </p:pic>
      <p:sp>
        <p:nvSpPr>
          <p:cNvPr id="60" name="椭圆 59"/>
          <p:cNvSpPr/>
          <p:nvPr/>
        </p:nvSpPr>
        <p:spPr>
          <a:xfrm>
            <a:off x="11240022" y="6074449"/>
            <a:ext cx="325677" cy="325677"/>
          </a:xfrm>
          <a:prstGeom prst="ellipse">
            <a:avLst/>
          </a:prstGeom>
          <a:solidFill>
            <a:srgbClr val="C5E5FF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 rot="0">
            <a:off x="0" y="5812155"/>
            <a:ext cx="12192000" cy="1045845"/>
            <a:chOff x="0" y="5812077"/>
            <a:chExt cx="12192000" cy="1045923"/>
          </a:xfrm>
        </p:grpSpPr>
        <p:sp>
          <p:nvSpPr>
            <p:cNvPr id="3" name="矩形 2"/>
            <p:cNvSpPr/>
            <p:nvPr/>
          </p:nvSpPr>
          <p:spPr>
            <a:xfrm>
              <a:off x="0" y="5812077"/>
              <a:ext cx="12192000" cy="1045923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30250" y="6080702"/>
              <a:ext cx="4792980" cy="3372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44AFA"/>
                  </a:solidFill>
                  <a:latin typeface="+mj-lt"/>
                  <a:ea typeface="+mj-ea"/>
                </a:defRPr>
              </a:lvl1pPr>
            </a:lstStyle>
            <a:p>
              <a:r>
                <a:rPr lang="en-US" altLang="zh-CN" sz="1600" dirty="0"/>
                <a:t>https://git-openrank.netlify.app/</a:t>
              </a:r>
              <a:endParaRPr lang="en-US" altLang="zh-CN" sz="1600" dirty="0"/>
            </a:p>
          </p:txBody>
        </p:sp>
        <p:pic>
          <p:nvPicPr>
            <p:cNvPr id="6" name="图形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05786" y="6143342"/>
              <a:ext cx="187891" cy="187891"/>
            </a:xfrm>
            <a:prstGeom prst="rect">
              <a:avLst/>
            </a:prstGeom>
          </p:spPr>
        </p:pic>
      </p:grpSp>
      <p:sp>
        <p:nvSpPr>
          <p:cNvPr id="17" name="矩形: 圆角 12"/>
          <p:cNvSpPr/>
          <p:nvPr/>
        </p:nvSpPr>
        <p:spPr>
          <a:xfrm>
            <a:off x="755064" y="4667423"/>
            <a:ext cx="1564222" cy="441789"/>
          </a:xfrm>
          <a:prstGeom prst="roundRect">
            <a:avLst>
              <a:gd name="adj" fmla="val 50000"/>
            </a:avLst>
          </a:prstGeom>
          <a:solidFill>
            <a:srgbClr val="044AFA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3"/>
          <p:cNvSpPr/>
          <p:nvPr/>
        </p:nvSpPr>
        <p:spPr>
          <a:xfrm>
            <a:off x="2493645" y="4655185"/>
            <a:ext cx="1828165" cy="441960"/>
          </a:xfrm>
          <a:prstGeom prst="roundRect">
            <a:avLst>
              <a:gd name="adj" fmla="val 50000"/>
            </a:avLst>
          </a:prstGeom>
          <a:solidFill>
            <a:srgbClr val="C5E5FF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35261" y="4715584"/>
            <a:ext cx="1924705" cy="3067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汇报人：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庞张灯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72715" y="4734560"/>
            <a:ext cx="1424940" cy="3067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b="0" i="0" dirty="0">
                <a:solidFill>
                  <a:srgbClr val="2C70FF"/>
                </a:solidFill>
                <a:effectLst/>
                <a:latin typeface="+mj-ea"/>
                <a:ea typeface="+mj-ea"/>
              </a:rPr>
              <a:t>南屏晚钟团队</a:t>
            </a:r>
            <a:endParaRPr lang="zh-CN" altLang="en-US" sz="1400" b="0" i="0" dirty="0">
              <a:solidFill>
                <a:srgbClr val="2C70FF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/>
        </p:nvPicPr>
        <p:blipFill rotWithShape="1">
          <a:blip r:embed="rId1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文本框 6"/>
          <p:cNvSpPr txBox="1"/>
          <p:nvPr>
            <p:custDataLst>
              <p:tags r:id="rId2"/>
            </p:custDataLst>
          </p:nvPr>
        </p:nvSpPr>
        <p:spPr>
          <a:xfrm>
            <a:off x="642330" y="1002080"/>
            <a:ext cx="180024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目录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394596" y="725428"/>
            <a:ext cx="181206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Contents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89141" y="906257"/>
            <a:ext cx="576901" cy="0"/>
          </a:xfrm>
          <a:prstGeom prst="line">
            <a:avLst/>
          </a:prstGeom>
          <a:ln w="19050">
            <a:solidFill>
              <a:srgbClr val="044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807742" y="3074670"/>
            <a:ext cx="2593965" cy="2328324"/>
            <a:chOff x="807742" y="3086393"/>
            <a:chExt cx="2593965" cy="2328324"/>
          </a:xfrm>
        </p:grpSpPr>
        <p:grpSp>
          <p:nvGrpSpPr>
            <p:cNvPr id="15" name="组合 14"/>
            <p:cNvGrpSpPr/>
            <p:nvPr/>
          </p:nvGrpSpPr>
          <p:grpSpPr>
            <a:xfrm>
              <a:off x="807742" y="3435402"/>
              <a:ext cx="2593965" cy="1158865"/>
              <a:chOff x="4077035" y="2381256"/>
              <a:chExt cx="2593965" cy="1158865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089067" y="3164584"/>
                <a:ext cx="2211525" cy="375537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latin typeface="Montserrat" panose="00000500000000000000"/>
                    <a:ea typeface="MiSans Light" panose="00000400000000000000" charset="-122"/>
                    <a:sym typeface="+mn-ea"/>
                  </a:rPr>
                  <a:t>GitOpenRank 4</a:t>
                </a:r>
                <a:r>
                  <a:rPr lang="zh-CN" altLang="en-US" sz="1200" dirty="0">
                    <a:latin typeface="Montserrat" panose="00000500000000000000"/>
                    <a:ea typeface="MiSans Light" panose="00000400000000000000" charset="-122"/>
                    <a:sym typeface="+mn-ea"/>
                  </a:rPr>
                  <a:t>大基本功能</a:t>
                </a:r>
                <a:endParaRPr lang="zh-CN" altLang="en-US" sz="1200" dirty="0">
                  <a:latin typeface="Montserrat" panose="00000500000000000000"/>
                  <a:ea typeface="MiSans Light" panose="00000400000000000000" charset="-122"/>
                  <a:sym typeface="+mn-ea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077035" y="2554558"/>
                <a:ext cx="2593965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044AFA"/>
                    </a:solidFill>
                    <a:latin typeface="+mj-ea"/>
                    <a:ea typeface="+mj-ea"/>
                  </a:rPr>
                  <a:t>项目功能</a:t>
                </a:r>
                <a:endParaRPr lang="zh-CN" altLang="en-US" sz="2400" dirty="0">
                  <a:solidFill>
                    <a:srgbClr val="044AF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101098" y="2381256"/>
                <a:ext cx="1958390" cy="229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50000"/>
                      </a:schemeClr>
                    </a:solidFill>
                  </a:rPr>
                  <a:t>feature Overview</a:t>
                </a:r>
                <a:endParaRPr lang="zh-CN" alt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9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824602" y="3086393"/>
              <a:ext cx="537328" cy="40011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44AFA"/>
                  </a:solidFill>
                  <a:latin typeface="+mj-lt"/>
                  <a:ea typeface="+mj-ea"/>
                </a:rPr>
                <a:t>01.</a:t>
              </a:r>
              <a:endParaRPr lang="zh-CN" altLang="en-US" sz="2000" dirty="0">
                <a:solidFill>
                  <a:srgbClr val="044AFA"/>
                </a:solidFill>
                <a:latin typeface="+mj-lt"/>
                <a:ea typeface="+mj-ea"/>
              </a:endParaRPr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876822" y="5038935"/>
              <a:ext cx="1064713" cy="375782"/>
            </a:xfrm>
            <a:prstGeom prst="roundRect">
              <a:avLst>
                <a:gd name="adj" fmla="val 50000"/>
              </a:avLst>
            </a:prstGeom>
            <a:solidFill>
              <a:srgbClr val="044AFA"/>
            </a:solidFill>
            <a:ln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80324" y="5106923"/>
              <a:ext cx="1023633" cy="245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Part One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82378" y="4130597"/>
              <a:ext cx="1880610" cy="0"/>
            </a:xfrm>
            <a:prstGeom prst="line">
              <a:avLst/>
            </a:prstGeom>
            <a:ln w="95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890240" y="4130597"/>
              <a:ext cx="324785" cy="0"/>
            </a:xfrm>
            <a:prstGeom prst="line">
              <a:avLst/>
            </a:prstGeom>
            <a:ln w="28575">
              <a:solidFill>
                <a:srgbClr val="044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621660" y="3074670"/>
            <a:ext cx="2601951" cy="2328324"/>
            <a:chOff x="799756" y="3086393"/>
            <a:chExt cx="2601951" cy="2328324"/>
          </a:xfrm>
        </p:grpSpPr>
        <p:grpSp>
          <p:nvGrpSpPr>
            <p:cNvPr id="13" name="组合 12"/>
            <p:cNvGrpSpPr/>
            <p:nvPr/>
          </p:nvGrpSpPr>
          <p:grpSpPr>
            <a:xfrm>
              <a:off x="807742" y="3435402"/>
              <a:ext cx="2593965" cy="1114163"/>
              <a:chOff x="4077035" y="2381256"/>
              <a:chExt cx="2593965" cy="111416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4089067" y="3164584"/>
                <a:ext cx="2211525" cy="33083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+mn-ea"/>
                  </a:rPr>
                  <a:t>基于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+mn-ea"/>
                  </a:rPr>
                  <a:t>Nextjs 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+mn-ea"/>
                  </a:rPr>
                  <a:t>全栈开发</a:t>
                </a:r>
                <a:endParaRPr lang="zh-CN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077035" y="2554558"/>
                <a:ext cx="2593965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044AFA"/>
                    </a:solidFill>
                    <a:latin typeface="+mj-ea"/>
                    <a:ea typeface="+mj-ea"/>
                  </a:rPr>
                  <a:t>技术</a:t>
                </a:r>
                <a:r>
                  <a:rPr lang="zh-CN" altLang="en-US" sz="2400" dirty="0">
                    <a:solidFill>
                      <a:srgbClr val="044AFA"/>
                    </a:solidFill>
                    <a:latin typeface="+mj-ea"/>
                    <a:ea typeface="+mj-ea"/>
                  </a:rPr>
                  <a:t>栈</a:t>
                </a:r>
                <a:endParaRPr lang="zh-CN" altLang="en-US" sz="2400" dirty="0">
                  <a:solidFill>
                    <a:srgbClr val="044AF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101098" y="2381256"/>
                <a:ext cx="1958390" cy="229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50000"/>
                      </a:schemeClr>
                    </a:solidFill>
                  </a:rPr>
                  <a:t>Teck </a:t>
                </a:r>
                <a:r>
                  <a:rPr lang="en-US" altLang="zh-CN" sz="900" dirty="0">
                    <a:solidFill>
                      <a:schemeClr val="bg1">
                        <a:lumMod val="50000"/>
                      </a:schemeClr>
                    </a:solidFill>
                  </a:rPr>
                  <a:t>tstack</a:t>
                </a:r>
                <a:endParaRPr lang="en-US" altLang="zh-CN" sz="9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799756" y="3086393"/>
              <a:ext cx="587020" cy="40011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44AFA"/>
                  </a:solidFill>
                  <a:latin typeface="+mj-lt"/>
                  <a:ea typeface="+mj-ea"/>
                </a:rPr>
                <a:t>02.</a:t>
              </a:r>
              <a:endParaRPr lang="zh-CN" altLang="en-US" sz="2000" dirty="0">
                <a:solidFill>
                  <a:srgbClr val="044AFA"/>
                </a:solidFill>
                <a:latin typeface="+mj-lt"/>
                <a:ea typeface="+mj-ea"/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876822" y="5038935"/>
              <a:ext cx="1064713" cy="375782"/>
            </a:xfrm>
            <a:prstGeom prst="roundRect">
              <a:avLst>
                <a:gd name="adj" fmla="val 50000"/>
              </a:avLst>
            </a:prstGeom>
            <a:solidFill>
              <a:srgbClr val="044AFA"/>
            </a:solidFill>
            <a:ln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0324" y="5106923"/>
              <a:ext cx="1023633" cy="245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Part Two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882378" y="4130597"/>
              <a:ext cx="1880610" cy="0"/>
            </a:xfrm>
            <a:prstGeom prst="line">
              <a:avLst/>
            </a:prstGeom>
            <a:ln w="95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90240" y="4130597"/>
              <a:ext cx="324785" cy="0"/>
            </a:xfrm>
            <a:prstGeom prst="line">
              <a:avLst/>
            </a:prstGeom>
            <a:ln w="28575">
              <a:solidFill>
                <a:srgbClr val="044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443564" y="3074670"/>
            <a:ext cx="2601951" cy="2328324"/>
            <a:chOff x="799756" y="3086393"/>
            <a:chExt cx="2601951" cy="2328324"/>
          </a:xfrm>
        </p:grpSpPr>
        <p:grpSp>
          <p:nvGrpSpPr>
            <p:cNvPr id="24" name="组合 23"/>
            <p:cNvGrpSpPr/>
            <p:nvPr/>
          </p:nvGrpSpPr>
          <p:grpSpPr>
            <a:xfrm>
              <a:off x="807742" y="3435402"/>
              <a:ext cx="2593965" cy="1114163"/>
              <a:chOff x="4077035" y="2381256"/>
              <a:chExt cx="2593965" cy="1114163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4089067" y="3164584"/>
                <a:ext cx="2211525" cy="33083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+mn-ea"/>
                  </a:rPr>
                  <a:t>项目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+mn-ea"/>
                  </a:rPr>
                  <a:t>功能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+mn-ea"/>
                  </a:rPr>
                  <a:t>演示视频</a:t>
                </a:r>
                <a:endParaRPr lang="zh-CN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077035" y="2554558"/>
                <a:ext cx="2593965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044AFA"/>
                    </a:solidFill>
                    <a:latin typeface="+mj-ea"/>
                    <a:ea typeface="+mj-ea"/>
                  </a:rPr>
                  <a:t>项目</a:t>
                </a:r>
                <a:r>
                  <a:rPr lang="zh-CN" altLang="en-US" sz="2400" dirty="0">
                    <a:solidFill>
                      <a:srgbClr val="044AFA"/>
                    </a:solidFill>
                    <a:latin typeface="+mj-ea"/>
                    <a:ea typeface="+mj-ea"/>
                  </a:rPr>
                  <a:t>演示</a:t>
                </a:r>
                <a:endParaRPr lang="zh-CN" altLang="en-US" sz="2400" dirty="0">
                  <a:solidFill>
                    <a:srgbClr val="044AF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101098" y="2381256"/>
                <a:ext cx="195839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50000"/>
                      </a:schemeClr>
                    </a:solidFill>
                  </a:rPr>
                  <a:t>Achievement display</a:t>
                </a:r>
                <a:endParaRPr lang="zh-CN" alt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799756" y="3086393"/>
              <a:ext cx="587020" cy="40011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44AFA"/>
                  </a:solidFill>
                  <a:latin typeface="+mj-lt"/>
                  <a:ea typeface="+mj-ea"/>
                </a:rPr>
                <a:t>03.</a:t>
              </a:r>
              <a:endParaRPr lang="zh-CN" altLang="en-US" sz="2000" dirty="0">
                <a:solidFill>
                  <a:srgbClr val="044AFA"/>
                </a:solidFill>
                <a:latin typeface="+mj-lt"/>
                <a:ea typeface="+mj-ea"/>
              </a:endParaRPr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876822" y="5038935"/>
              <a:ext cx="1064713" cy="375782"/>
            </a:xfrm>
            <a:prstGeom prst="roundRect">
              <a:avLst>
                <a:gd name="adj" fmla="val 50000"/>
              </a:avLst>
            </a:prstGeom>
            <a:solidFill>
              <a:srgbClr val="044AFA"/>
            </a:solidFill>
            <a:ln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80324" y="5106923"/>
              <a:ext cx="1023633" cy="245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Part Three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882378" y="4130597"/>
              <a:ext cx="1880610" cy="0"/>
            </a:xfrm>
            <a:prstGeom prst="line">
              <a:avLst/>
            </a:prstGeom>
            <a:ln w="95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90240" y="4130597"/>
              <a:ext cx="324785" cy="0"/>
            </a:xfrm>
            <a:prstGeom prst="line">
              <a:avLst/>
            </a:prstGeom>
            <a:ln w="28575">
              <a:solidFill>
                <a:srgbClr val="044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954791" y="2529324"/>
            <a:ext cx="9289816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项目功能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03819" y="2002152"/>
            <a:ext cx="434794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 dirty="0">
                <a:solidFill>
                  <a:srgbClr val="044AFA"/>
                </a:solidFill>
                <a:latin typeface="+mj-lt"/>
                <a:ea typeface="+mj-ea"/>
              </a:rPr>
              <a:t>Part One</a:t>
            </a:r>
            <a:endParaRPr lang="en-US" altLang="zh-CN" sz="2800" dirty="0">
              <a:solidFill>
                <a:srgbClr val="044AFA"/>
              </a:solidFill>
              <a:latin typeface="+mj-lt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48260" y="2345819"/>
            <a:ext cx="576901" cy="0"/>
          </a:xfrm>
          <a:prstGeom prst="line">
            <a:avLst/>
          </a:prstGeom>
          <a:ln w="19050">
            <a:solidFill>
              <a:srgbClr val="044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850886" y="1346936"/>
            <a:ext cx="0" cy="1613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1335207" y="1831655"/>
            <a:ext cx="1024090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044AFA"/>
                </a:solidFill>
                <a:latin typeface="+mj-lt"/>
                <a:ea typeface="+mj-ea"/>
              </a:rPr>
              <a:t>01</a:t>
            </a:r>
            <a:endParaRPr lang="en-US" altLang="zh-CN" sz="1200" dirty="0">
              <a:solidFill>
                <a:srgbClr val="044AFA"/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</a:rPr>
              <a:t>02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B2AEAE"/>
                </a:solidFill>
                <a:latin typeface="+mj-lt"/>
                <a:ea typeface="+mj-ea"/>
              </a:rPr>
              <a:t>03</a:t>
            </a:r>
            <a:endParaRPr lang="en-US" altLang="zh-CN" sz="1200" dirty="0">
              <a:solidFill>
                <a:srgbClr val="B2AEAE"/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0572642" y="2100457"/>
            <a:ext cx="563671" cy="0"/>
          </a:xfrm>
          <a:prstGeom prst="line">
            <a:avLst/>
          </a:prstGeom>
          <a:ln>
            <a:solidFill>
              <a:srgbClr val="2C7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15"/>
          <p:cNvSpPr txBox="1"/>
          <p:nvPr>
            <p:custDataLst>
              <p:tags r:id="rId5"/>
            </p:custDataLst>
          </p:nvPr>
        </p:nvSpPr>
        <p:spPr>
          <a:xfrm>
            <a:off x="954791" y="3716338"/>
            <a:ext cx="6360409" cy="12903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GitOpenRank (GOR)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是一个基于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Opendigger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的可视化平台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支持多指标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 SVG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嵌入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 markdown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；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支持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 github trending openrnak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可视化；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支持多种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repo metrics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对比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；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支持开源排行榜展示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rot="0">
            <a:off x="0" y="5812155"/>
            <a:ext cx="12192000" cy="1045845"/>
            <a:chOff x="0" y="5812077"/>
            <a:chExt cx="12192000" cy="1045923"/>
          </a:xfrm>
        </p:grpSpPr>
        <p:sp>
          <p:nvSpPr>
            <p:cNvPr id="5" name="矩形 4"/>
            <p:cNvSpPr/>
            <p:nvPr/>
          </p:nvSpPr>
          <p:spPr>
            <a:xfrm>
              <a:off x="0" y="5812077"/>
              <a:ext cx="12192000" cy="1045923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30250" y="6080702"/>
              <a:ext cx="4792980" cy="3372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44AFA"/>
                  </a:solidFill>
                  <a:latin typeface="+mj-lt"/>
                  <a:ea typeface="+mj-ea"/>
                </a:defRPr>
              </a:lvl1pPr>
            </a:lstStyle>
            <a:p>
              <a:r>
                <a:rPr lang="en-US" altLang="zh-CN" sz="1600" dirty="0"/>
                <a:t>https://git-openrank.netlify.app/</a:t>
              </a:r>
              <a:endParaRPr lang="en-US" altLang="zh-CN" sz="1600" dirty="0"/>
            </a:p>
          </p:txBody>
        </p:sp>
        <p:pic>
          <p:nvPicPr>
            <p:cNvPr id="7" name="图形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05786" y="6143342"/>
              <a:ext cx="187891" cy="187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027" descr="雪地上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811530" y="524510"/>
            <a:ext cx="703643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</a:rPr>
              <a:t>项目功能</a:t>
            </a:r>
            <a:endParaRPr lang="zh-CN" altLang="en-US" sz="32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83786" y="1151497"/>
            <a:ext cx="4572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65297" y="1504746"/>
            <a:ext cx="48450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4546A"/>
                </a:solidFill>
                <a:latin typeface="+mj-ea"/>
                <a:ea typeface="+mj-ea"/>
              </a:rPr>
              <a:t>功能</a:t>
            </a:r>
            <a:r>
              <a:rPr lang="en-US" altLang="zh-CN" sz="2400" dirty="0">
                <a:solidFill>
                  <a:srgbClr val="44546A"/>
                </a:solidFill>
                <a:latin typeface="+mj-ea"/>
                <a:ea typeface="+mj-ea"/>
              </a:rPr>
              <a:t>1. </a:t>
            </a:r>
            <a:r>
              <a:rPr lang="en-US" altLang="zh-CN" sz="2400" dirty="0">
                <a:solidFill>
                  <a:srgbClr val="44546A"/>
                </a:solidFill>
                <a:latin typeface="+mj-ea"/>
                <a:ea typeface="+mj-ea"/>
              </a:rPr>
              <a:t>Openrank SVG Markdown</a:t>
            </a:r>
            <a:r>
              <a:rPr lang="zh-CN" altLang="en-US" sz="2400" dirty="0">
                <a:solidFill>
                  <a:srgbClr val="44546A"/>
                </a:solidFill>
                <a:latin typeface="+mj-ea"/>
                <a:ea typeface="+mj-ea"/>
              </a:rPr>
              <a:t>嵌入</a:t>
            </a:r>
            <a:endParaRPr lang="zh-CN" altLang="en-US" sz="2400" dirty="0">
              <a:solidFill>
                <a:srgbClr val="44546A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5530" y="2240280"/>
            <a:ext cx="412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支持将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openrank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等指标嵌入至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markdown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中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，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类似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star-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history</a:t>
            </a:r>
            <a:endParaRPr lang="en-US" altLang="zh-CN" dirty="0">
              <a:solidFill>
                <a:srgbClr val="2C70FF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76230" y="2985195"/>
            <a:ext cx="4318000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/>
              <a:t>Example in Markdown：</a:t>
            </a:r>
            <a:endParaRPr lang="en-US" altLang="zh-CN" sz="1200" dirty="0"/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FF0000"/>
                </a:solidFill>
              </a:rPr>
              <a:t>![openrank for facebook/react](https://git-openrank.netlify.app/api/svg?repo=facebook%2Freact&amp;metric=openrank&amp;platform=github&amp;width=600&amp;height=300)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275" y="2240280"/>
            <a:ext cx="6480000" cy="35355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90" y="4375150"/>
            <a:ext cx="3957955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027" descr="雪地上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811685" y="524800"/>
            <a:ext cx="335629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</a:rPr>
              <a:t>项目</a:t>
            </a:r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</a:rPr>
              <a:t>功能</a:t>
            </a:r>
            <a:endParaRPr lang="zh-CN" altLang="en-US" sz="32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83786" y="1151497"/>
            <a:ext cx="4572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65297" y="1504746"/>
            <a:ext cx="6471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44546A"/>
                </a:solidFill>
                <a:latin typeface="+mj-ea"/>
                <a:ea typeface="+mj-ea"/>
                <a:sym typeface="+mn-ea"/>
              </a:rPr>
              <a:t>功能</a:t>
            </a:r>
            <a:r>
              <a:rPr lang="en-US" altLang="zh-CN" sz="2400" dirty="0">
                <a:solidFill>
                  <a:srgbClr val="44546A"/>
                </a:solidFill>
                <a:latin typeface="+mj-ea"/>
                <a:ea typeface="+mj-ea"/>
              </a:rPr>
              <a:t>2. Github Trending </a:t>
            </a:r>
            <a:r>
              <a:rPr lang="zh-CN" altLang="en-US" sz="2400" dirty="0">
                <a:solidFill>
                  <a:srgbClr val="44546A"/>
                </a:solidFill>
                <a:latin typeface="+mj-ea"/>
                <a:ea typeface="+mj-ea"/>
              </a:rPr>
              <a:t>仓库</a:t>
            </a:r>
            <a:r>
              <a:rPr lang="en-US" altLang="zh-CN" sz="2400" dirty="0">
                <a:solidFill>
                  <a:srgbClr val="44546A"/>
                </a:solidFill>
                <a:latin typeface="+mj-ea"/>
                <a:ea typeface="+mj-ea"/>
              </a:rPr>
              <a:t>O</a:t>
            </a:r>
            <a:r>
              <a:rPr lang="en-US" altLang="zh-CN" sz="2400" dirty="0">
                <a:solidFill>
                  <a:srgbClr val="44546A"/>
                </a:solidFill>
                <a:latin typeface="+mj-ea"/>
                <a:ea typeface="+mj-ea"/>
              </a:rPr>
              <a:t>penrank</a:t>
            </a:r>
            <a:r>
              <a:rPr lang="zh-CN" altLang="en-US" sz="2400" dirty="0">
                <a:solidFill>
                  <a:srgbClr val="44546A"/>
                </a:solidFill>
                <a:latin typeface="+mj-ea"/>
                <a:ea typeface="+mj-ea"/>
              </a:rPr>
              <a:t>指标可视化</a:t>
            </a:r>
            <a:endParaRPr lang="zh-CN" altLang="en-US" sz="2400" dirty="0">
              <a:solidFill>
                <a:srgbClr val="44546A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5530" y="2240280"/>
            <a:ext cx="502983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同步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Github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的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 trending 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仓库</a:t>
            </a:r>
            <a:endParaRPr lang="zh-CN" altLang="en-US" dirty="0">
              <a:solidFill>
                <a:srgbClr val="2C70FF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支持按照日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、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周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、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月和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编程语言筛选</a:t>
            </a:r>
            <a:endParaRPr lang="zh-CN" altLang="en-US" dirty="0">
              <a:solidFill>
                <a:srgbClr val="2C70FF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仓库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 openrnak 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指标可视化</a:t>
            </a:r>
            <a:endParaRPr lang="zh-CN" altLang="en-US" dirty="0">
              <a:solidFill>
                <a:srgbClr val="2C70FF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760" y="1965325"/>
            <a:ext cx="6480000" cy="36853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027" descr="雪地上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811685" y="524800"/>
            <a:ext cx="335629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</a:rPr>
              <a:t>项目</a:t>
            </a:r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</a:rPr>
              <a:t>功能</a:t>
            </a:r>
            <a:endParaRPr lang="zh-CN" altLang="en-US" sz="32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83786" y="1151497"/>
            <a:ext cx="4572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65297" y="1504746"/>
            <a:ext cx="32296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44546A"/>
                </a:solidFill>
                <a:latin typeface="+mj-ea"/>
                <a:ea typeface="+mj-ea"/>
                <a:sym typeface="+mn-ea"/>
              </a:rPr>
              <a:t>功能</a:t>
            </a:r>
            <a:r>
              <a:rPr lang="en-US" altLang="zh-CN" sz="2400" dirty="0">
                <a:solidFill>
                  <a:srgbClr val="44546A"/>
                </a:solidFill>
                <a:latin typeface="+mj-ea"/>
                <a:ea typeface="+mj-ea"/>
              </a:rPr>
              <a:t>3. </a:t>
            </a:r>
            <a:r>
              <a:rPr lang="zh-CN" altLang="en-US" sz="2400" dirty="0">
                <a:solidFill>
                  <a:srgbClr val="44546A"/>
                </a:solidFill>
                <a:latin typeface="+mj-ea"/>
                <a:ea typeface="+mj-ea"/>
              </a:rPr>
              <a:t>多仓库指标对比</a:t>
            </a:r>
            <a:endParaRPr lang="zh-CN" altLang="en-US" sz="2400" dirty="0">
              <a:solidFill>
                <a:srgbClr val="44546A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5530" y="2240280"/>
            <a:ext cx="4120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支持选择多个仓库</a:t>
            </a:r>
            <a:endParaRPr lang="zh-CN" altLang="en-US" dirty="0">
              <a:solidFill>
                <a:srgbClr val="2C70FF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支持选择多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个指标对比</a:t>
            </a:r>
            <a:endParaRPr lang="zh-CN" altLang="en-US" dirty="0">
              <a:solidFill>
                <a:srgbClr val="2C70FF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20" y="1504950"/>
            <a:ext cx="6480000" cy="3685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" y="3384550"/>
            <a:ext cx="3632835" cy="1805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027" descr="雪地上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811685" y="524800"/>
            <a:ext cx="335629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</a:rPr>
              <a:t>项目功能</a:t>
            </a:r>
            <a:endParaRPr lang="zh-CN" altLang="en-US" sz="32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83786" y="1151497"/>
            <a:ext cx="4572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65297" y="1504746"/>
            <a:ext cx="2620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44546A"/>
                </a:solidFill>
                <a:latin typeface="+mj-ea"/>
                <a:ea typeface="+mj-ea"/>
                <a:sym typeface="+mn-ea"/>
              </a:rPr>
              <a:t>功能</a:t>
            </a:r>
            <a:r>
              <a:rPr lang="en-US" altLang="zh-CN" sz="2400" dirty="0">
                <a:solidFill>
                  <a:srgbClr val="44546A"/>
                </a:solidFill>
                <a:latin typeface="+mj-ea"/>
                <a:ea typeface="+mj-ea"/>
              </a:rPr>
              <a:t>4. </a:t>
            </a:r>
            <a:r>
              <a:rPr lang="zh-CN" altLang="en-US" sz="2400" dirty="0">
                <a:solidFill>
                  <a:srgbClr val="44546A"/>
                </a:solidFill>
                <a:latin typeface="+mj-ea"/>
                <a:ea typeface="+mj-ea"/>
              </a:rPr>
              <a:t>开源排行榜</a:t>
            </a:r>
            <a:endParaRPr lang="zh-CN" altLang="en-US" sz="2400" dirty="0">
              <a:solidFill>
                <a:srgbClr val="44546A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5530" y="2240280"/>
            <a:ext cx="41205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全球开发排行榜</a:t>
            </a:r>
            <a:endParaRPr lang="zh-CN" altLang="en-US" dirty="0">
              <a:solidFill>
                <a:srgbClr val="2C70FF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开源公司排行榜</a:t>
            </a:r>
            <a:endParaRPr lang="zh-CN" altLang="en-US" dirty="0">
              <a:solidFill>
                <a:srgbClr val="2C70FF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中国开源项目排行榜</a:t>
            </a:r>
            <a:endParaRPr lang="zh-CN" altLang="en-US" dirty="0">
              <a:solidFill>
                <a:srgbClr val="2C70FF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全球开源开发者排行榜</a:t>
            </a:r>
            <a:endParaRPr lang="zh-CN" altLang="en-US" dirty="0">
              <a:solidFill>
                <a:srgbClr val="2C70FF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035" y="1281430"/>
            <a:ext cx="6480000" cy="36853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954791" y="2529324"/>
            <a:ext cx="9289816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技术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栈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03819" y="2002152"/>
            <a:ext cx="434794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 dirty="0">
                <a:solidFill>
                  <a:srgbClr val="044AFA"/>
                </a:solidFill>
                <a:latin typeface="+mj-lt"/>
                <a:ea typeface="+mj-ea"/>
              </a:rPr>
              <a:t>Part Two</a:t>
            </a:r>
            <a:endParaRPr lang="en-US" altLang="zh-CN" sz="2800" dirty="0">
              <a:solidFill>
                <a:srgbClr val="044AFA"/>
              </a:solidFill>
              <a:latin typeface="+mj-lt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48260" y="2345819"/>
            <a:ext cx="576901" cy="0"/>
          </a:xfrm>
          <a:prstGeom prst="line">
            <a:avLst/>
          </a:prstGeom>
          <a:ln w="19050">
            <a:solidFill>
              <a:srgbClr val="044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850886" y="1346936"/>
            <a:ext cx="0" cy="1613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1335207" y="1831655"/>
            <a:ext cx="1024090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</a:rPr>
              <a:t>01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2C70FF"/>
                </a:solidFill>
                <a:latin typeface="+mj-lt"/>
                <a:ea typeface="+mj-ea"/>
              </a:rPr>
              <a:t>02</a:t>
            </a:r>
            <a:endParaRPr lang="en-US" altLang="zh-CN" sz="1200" dirty="0">
              <a:solidFill>
                <a:srgbClr val="2C70FF"/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AFABAB"/>
                </a:solidFill>
                <a:latin typeface="+mj-lt"/>
                <a:ea typeface="+mj-ea"/>
              </a:rPr>
              <a:t>03</a:t>
            </a:r>
            <a:endParaRPr lang="en-US" altLang="zh-CN" sz="1200" dirty="0">
              <a:solidFill>
                <a:srgbClr val="AFABAB"/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0559441" y="2454788"/>
            <a:ext cx="563671" cy="0"/>
          </a:xfrm>
          <a:prstGeom prst="line">
            <a:avLst/>
          </a:prstGeom>
          <a:ln>
            <a:solidFill>
              <a:srgbClr val="2C7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15"/>
          <p:cNvSpPr txBox="1"/>
          <p:nvPr>
            <p:custDataLst>
              <p:tags r:id="rId5"/>
            </p:custDataLst>
          </p:nvPr>
        </p:nvSpPr>
        <p:spPr>
          <a:xfrm>
            <a:off x="954791" y="3716338"/>
            <a:ext cx="6360409" cy="152971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基于Nextjs 全栈开发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  <a:hlinkClick r:id="rId6" action="ppaction://hlinkfile"/>
              </a:rPr>
              <a:t>OpenDigger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提供开源生态数据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  <a:hlinkClick r:id="rId7" action="ppaction://hlinkfile"/>
              </a:rPr>
              <a:t>Github-trending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GitHub 趋势数据源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  <a:hlinkClick r:id="rId8" action="ppaction://hlinkfile"/>
              </a:rPr>
              <a:t>Vercel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 项目托管平台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  <a:hlinkClick r:id="rId9" action="ppaction://hlinkfile"/>
              </a:rPr>
              <a:t>Netlify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0000500000000000000"/>
                <a:ea typeface="MiSans Light" panose="00000400000000000000" charset="-122"/>
                <a:sym typeface="+mn-ea"/>
              </a:rPr>
              <a:t>项目托管平台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ontserrat" panose="00000500000000000000"/>
              <a:ea typeface="MiSans Light" panose="0000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rot="0">
            <a:off x="0" y="5812155"/>
            <a:ext cx="12192000" cy="1045845"/>
            <a:chOff x="0" y="5812077"/>
            <a:chExt cx="12192000" cy="1045923"/>
          </a:xfrm>
        </p:grpSpPr>
        <p:sp>
          <p:nvSpPr>
            <p:cNvPr id="5" name="矩形 4"/>
            <p:cNvSpPr/>
            <p:nvPr/>
          </p:nvSpPr>
          <p:spPr>
            <a:xfrm>
              <a:off x="0" y="5812077"/>
              <a:ext cx="12192000" cy="1045923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30250" y="6080702"/>
              <a:ext cx="4792980" cy="3372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44AFA"/>
                  </a:solidFill>
                  <a:latin typeface="+mj-lt"/>
                  <a:ea typeface="+mj-ea"/>
                </a:defRPr>
              </a:lvl1pPr>
            </a:lstStyle>
            <a:p>
              <a:r>
                <a:rPr lang="en-US" altLang="zh-CN" sz="1600" dirty="0"/>
                <a:t>https://git-openrank.netlify.app/</a:t>
              </a:r>
              <a:endParaRPr lang="en-US" altLang="zh-CN" sz="1600" dirty="0"/>
            </a:p>
          </p:txBody>
        </p:sp>
        <p:pic>
          <p:nvPicPr>
            <p:cNvPr id="7" name="图形 5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805786" y="6143342"/>
              <a:ext cx="187891" cy="187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027" descr="雪地上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811685" y="524800"/>
            <a:ext cx="335629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</a:rPr>
              <a:t>技术栈</a:t>
            </a:r>
            <a:endParaRPr lang="zh-CN" altLang="en-US" sz="32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83786" y="1151497"/>
            <a:ext cx="4572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83615" y="1499235"/>
            <a:ext cx="50368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React + Nextjs + ailwindcss + shadcn ui + 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rechart</a:t>
            </a:r>
            <a:endParaRPr lang="en-US" altLang="zh-CN" dirty="0">
              <a:solidFill>
                <a:srgbClr val="2C70FF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svg generation （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支持生成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SVG</a:t>
            </a:r>
            <a:r>
              <a:rPr lang="zh-CN" altLang="en-US" dirty="0">
                <a:solidFill>
                  <a:srgbClr val="2C70FF"/>
                </a:solidFill>
                <a:latin typeface="+mj-ea"/>
                <a:ea typeface="+mj-ea"/>
              </a:rPr>
              <a:t>嵌入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Markdown）</a:t>
            </a:r>
            <a:endParaRPr lang="en-US" altLang="zh-CN" dirty="0">
              <a:solidFill>
                <a:srgbClr val="2C70FF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open digger 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api</a:t>
            </a:r>
            <a:endParaRPr lang="en-US" altLang="zh-CN" dirty="0">
              <a:solidFill>
                <a:srgbClr val="2C70FF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github trending </a:t>
            </a:r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api</a:t>
            </a:r>
            <a:endParaRPr lang="en-US" altLang="zh-CN" dirty="0">
              <a:solidFill>
                <a:srgbClr val="2C70FF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2C70FF"/>
                </a:solidFill>
                <a:latin typeface="+mj-ea"/>
                <a:ea typeface="+mj-ea"/>
              </a:rPr>
              <a:t> </a:t>
            </a:r>
            <a:endParaRPr lang="en-US" altLang="zh-CN" dirty="0">
              <a:solidFill>
                <a:srgbClr val="2C70FF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9800" y="1499235"/>
            <a:ext cx="5545455" cy="489077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exportconstbase_url='https://oss.open-digger.cn/';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exportconstMETRICS= [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'OpenRank', value: 'openrank'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'Activity', value: 'activity'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'Attention', value: 'attention'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'Stars', value: 'stars'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'Forks', value: 'technical_fork'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'Contributors', value: 'contributors'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'Participants', value: 'participants'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'IssuesNew', value: 'issues_new'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'IssuesClosed', value: 'issues_closed'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'IssueComments', value: 'issue_comments'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'ChangeRequests', value: 'change_requests'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'code_change_lines_add', value: 'code_change_lines_add'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'code_change_lines_remove', value: 'code_change_lines_remove'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 { label: 'code_change_lines_sum', value: 'code_change_lines_sum' },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200" b="0">
                <a:solidFill>
                  <a:schemeClr val="tx1"/>
                </a:solidFill>
                <a:latin typeface="Menlo" panose="020B0609030804020204"/>
                <a:ea typeface="Menlo" panose="020B0609030804020204"/>
              </a:rPr>
              <a:t>];</a:t>
            </a:r>
            <a:endParaRPr lang="en-US" altLang="zh-CN" sz="1200" b="0">
              <a:solidFill>
                <a:schemeClr val="tx1"/>
              </a:solidFill>
              <a:latin typeface="Menlo" panose="020B0609030804020204"/>
              <a:ea typeface="Menlo" panose="020B0609030804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0"/>
</p:tagLst>
</file>

<file path=ppt/tags/tag10.xml><?xml version="1.0" encoding="utf-8"?>
<p:tagLst xmlns:p="http://schemas.openxmlformats.org/presentationml/2006/main">
  <p:tag name="PA" val="v5.2.10"/>
</p:tagLst>
</file>

<file path=ppt/tags/tag11.xml><?xml version="1.0" encoding="utf-8"?>
<p:tagLst xmlns:p="http://schemas.openxmlformats.org/presentationml/2006/main">
  <p:tag name="PA" val="v5.2.10"/>
</p:tagLst>
</file>

<file path=ppt/tags/tag12.xml><?xml version="1.0" encoding="utf-8"?>
<p:tagLst xmlns:p="http://schemas.openxmlformats.org/presentationml/2006/main">
  <p:tag name="PA" val="v5.2.10"/>
</p:tagLst>
</file>

<file path=ppt/tags/tag13.xml><?xml version="1.0" encoding="utf-8"?>
<p:tagLst xmlns:p="http://schemas.openxmlformats.org/presentationml/2006/main">
  <p:tag name="PA" val="v5.2.10"/>
</p:tagLst>
</file>

<file path=ppt/tags/tag14.xml><?xml version="1.0" encoding="utf-8"?>
<p:tagLst xmlns:p="http://schemas.openxmlformats.org/presentationml/2006/main">
  <p:tag name="PA" val="v5.2.10"/>
</p:tagLst>
</file>

<file path=ppt/tags/tag15.xml><?xml version="1.0" encoding="utf-8"?>
<p:tagLst xmlns:p="http://schemas.openxmlformats.org/presentationml/2006/main">
  <p:tag name="PA" val="v5.2.10"/>
</p:tagLst>
</file>

<file path=ppt/tags/tag16.xml><?xml version="1.0" encoding="utf-8"?>
<p:tagLst xmlns:p="http://schemas.openxmlformats.org/presentationml/2006/main">
  <p:tag name="PA" val="v5.2.10"/>
</p:tagLst>
</file>

<file path=ppt/tags/tag17.xml><?xml version="1.0" encoding="utf-8"?>
<p:tagLst xmlns:p="http://schemas.openxmlformats.org/presentationml/2006/main">
  <p:tag name="PA" val="v5.2.10"/>
</p:tagLst>
</file>

<file path=ppt/tags/tag18.xml><?xml version="1.0" encoding="utf-8"?>
<p:tagLst xmlns:p="http://schemas.openxmlformats.org/presentationml/2006/main">
  <p:tag name="PA" val="v5.2.10"/>
</p:tagLst>
</file>

<file path=ppt/tags/tag19.xml><?xml version="1.0" encoding="utf-8"?>
<p:tagLst xmlns:p="http://schemas.openxmlformats.org/presentationml/2006/main">
  <p:tag name="PA" val="v5.2.10"/>
</p:tagLst>
</file>

<file path=ppt/tags/tag2.xml><?xml version="1.0" encoding="utf-8"?>
<p:tagLst xmlns:p="http://schemas.openxmlformats.org/presentationml/2006/main">
  <p:tag name="PA" val="v5.2.10"/>
</p:tagLst>
</file>

<file path=ppt/tags/tag20.xml><?xml version="1.0" encoding="utf-8"?>
<p:tagLst xmlns:p="http://schemas.openxmlformats.org/presentationml/2006/main">
  <p:tag name="PA" val="v5.2.10"/>
</p:tagLst>
</file>

<file path=ppt/tags/tag21.xml><?xml version="1.0" encoding="utf-8"?>
<p:tagLst xmlns:p="http://schemas.openxmlformats.org/presentationml/2006/main">
  <p:tag name="PA" val="v5.2.10"/>
</p:tagLst>
</file>

<file path=ppt/tags/tag22.xml><?xml version="1.0" encoding="utf-8"?>
<p:tagLst xmlns:p="http://schemas.openxmlformats.org/presentationml/2006/main">
  <p:tag name="PA" val="v5.2.10"/>
</p:tagLst>
</file>

<file path=ppt/tags/tag23.xml><?xml version="1.0" encoding="utf-8"?>
<p:tagLst xmlns:p="http://schemas.openxmlformats.org/presentationml/2006/main">
  <p:tag name="PA" val="v5.2.10"/>
</p:tagLst>
</file>

<file path=ppt/tags/tag24.xml><?xml version="1.0" encoding="utf-8"?>
<p:tagLst xmlns:p="http://schemas.openxmlformats.org/presentationml/2006/main">
  <p:tag name="PA" val="v5.2.10"/>
</p:tagLst>
</file>

<file path=ppt/tags/tag25.xml><?xml version="1.0" encoding="utf-8"?>
<p:tagLst xmlns:p="http://schemas.openxmlformats.org/presentationml/2006/main">
  <p:tag name="PA" val="v5.2.10"/>
</p:tagLst>
</file>

<file path=ppt/tags/tag26.xml><?xml version="1.0" encoding="utf-8"?>
<p:tagLst xmlns:p="http://schemas.openxmlformats.org/presentationml/2006/main">
  <p:tag name="PA" val="v5.2.10"/>
</p:tagLst>
</file>

<file path=ppt/tags/tag2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8.xml><?xml version="1.0" encoding="utf-8"?>
<p:tagLst xmlns:p="http://schemas.openxmlformats.org/presentationml/2006/main">
  <p:tag name="PA" val="v5.2.10"/>
</p:tagLst>
</file>

<file path=ppt/tags/tag29.xml><?xml version="1.0" encoding="utf-8"?>
<p:tagLst xmlns:p="http://schemas.openxmlformats.org/presentationml/2006/main">
  <p:tag name="PA" val="v5.2.10"/>
</p:tagLst>
</file>

<file path=ppt/tags/tag3.xml><?xml version="1.0" encoding="utf-8"?>
<p:tagLst xmlns:p="http://schemas.openxmlformats.org/presentationml/2006/main">
  <p:tag name="PA" val="v5.2.10"/>
</p:tagLst>
</file>

<file path=ppt/tags/tag30.xml><?xml version="1.0" encoding="utf-8"?>
<p:tagLst xmlns:p="http://schemas.openxmlformats.org/presentationml/2006/main">
  <p:tag name="KSO_WPP_MARK_KEY" val="94bceb8b-8dc7-4068-9bec-3c941faf476c"/>
  <p:tag name="COMMONDATA" val="eyJoZGlkIjoiMjM5MTBlNmI2YTY3ZjIxYzUzNmRhMGQyM2YxMDkyYjgifQ=="/>
</p:tagLst>
</file>

<file path=ppt/tags/tag4.xml><?xml version="1.0" encoding="utf-8"?>
<p:tagLst xmlns:p="http://schemas.openxmlformats.org/presentationml/2006/main">
  <p:tag name="PA" val="v5.2.10"/>
</p:tagLst>
</file>

<file path=ppt/tags/tag5.xml><?xml version="1.0" encoding="utf-8"?>
<p:tagLst xmlns:p="http://schemas.openxmlformats.org/presentationml/2006/main">
  <p:tag name="PA" val="v5.2.10"/>
</p:tagLst>
</file>

<file path=ppt/tags/tag6.xml><?xml version="1.0" encoding="utf-8"?>
<p:tagLst xmlns:p="http://schemas.openxmlformats.org/presentationml/2006/main">
  <p:tag name="PA" val="v5.2.10"/>
</p:tagLst>
</file>

<file path=ppt/tags/tag7.xml><?xml version="1.0" encoding="utf-8"?>
<p:tagLst xmlns:p="http://schemas.openxmlformats.org/presentationml/2006/main">
  <p:tag name="PA" val="v5.2.10"/>
</p:tagLst>
</file>

<file path=ppt/tags/tag8.xml><?xml version="1.0" encoding="utf-8"?>
<p:tagLst xmlns:p="http://schemas.openxmlformats.org/presentationml/2006/main">
  <p:tag name="PA" val="v5.2.10"/>
</p:tagLst>
</file>

<file path=ppt/tags/tag9.xml><?xml version="1.0" encoding="utf-8"?>
<p:tagLst xmlns:p="http://schemas.openxmlformats.org/presentationml/2006/main">
  <p:tag name="PA" val="v5.2.1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44AFA"/>
      </a:accent1>
      <a:accent2>
        <a:srgbClr val="C5E5FF"/>
      </a:accent2>
      <a:accent3>
        <a:srgbClr val="FFCD4E"/>
      </a:accent3>
      <a:accent4>
        <a:srgbClr val="FFB458"/>
      </a:accent4>
      <a:accent5>
        <a:srgbClr val="FAFA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常规宋体05">
      <a:majorFont>
        <a:latin typeface="Montserrat ExtraBold"/>
        <a:ea typeface="思源宋体 CN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游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44AFA"/>
    </a:accent1>
    <a:accent2>
      <a:srgbClr val="C5E5FF"/>
    </a:accent2>
    <a:accent3>
      <a:srgbClr val="FFCD4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</Words>
  <Application>WPS 演示</Application>
  <PresentationFormat>宽屏</PresentationFormat>
  <Paragraphs>177</Paragraphs>
  <Slides>12</Slides>
  <Notes>21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MiSans Light</vt:lpstr>
      <vt:lpstr>苹方-简</vt:lpstr>
      <vt:lpstr>思源宋体 CN Heavy</vt:lpstr>
      <vt:lpstr>Montserrat</vt:lpstr>
      <vt:lpstr>Wingdings</vt:lpstr>
      <vt:lpstr>Menlo</vt:lpstr>
      <vt:lpstr>汉仪书宋二KW</vt:lpstr>
      <vt:lpstr>Montserrat ExtraBold</vt:lpstr>
      <vt:lpstr>微软雅黑</vt:lpstr>
      <vt:lpstr>汉仪旗黑</vt:lpstr>
      <vt:lpstr>宋体</vt:lpstr>
      <vt:lpstr>Arial Unicode MS</vt:lpstr>
      <vt:lpstr>Menlo</vt:lpstr>
      <vt:lpstr>MiSans Light</vt:lpstr>
      <vt:lpstr>Montserrat</vt:lpstr>
      <vt:lpstr>思源宋体 CN Heavy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zhangdengpang</cp:lastModifiedBy>
  <cp:revision>146</cp:revision>
  <dcterms:created xsi:type="dcterms:W3CDTF">2025-12-28T15:22:27Z</dcterms:created>
  <dcterms:modified xsi:type="dcterms:W3CDTF">2025-12-28T15:22:27Z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97A45ADA964F63FB334B51695A964100_43</vt:lpwstr>
  </property>
  <property fmtid="{D5CDD505-2E9C-101B-9397-08002B2CF9AE}" pid="3" name="KSOProductBuildVer">
    <vt:lpwstr>2052-12.1.24031.24031</vt:lpwstr>
  </property>
  <property fmtid="{D5CDD505-2E9C-101B-9397-08002B2CF9AE}" pid="4" name="KSOTemplateUUID">
    <vt:lpwstr>v1.0_mb_7aNvqpYRxchb4s8WCNTZUg==</vt:lpwstr>
  </property>
</Properties>
</file>